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sldIdLst>
    <p:sldId id="260" r:id="rId2"/>
    <p:sldId id="306" r:id="rId3"/>
    <p:sldId id="259" r:id="rId4"/>
    <p:sldId id="261" r:id="rId5"/>
    <p:sldId id="262" r:id="rId6"/>
    <p:sldId id="264" r:id="rId7"/>
    <p:sldId id="284" r:id="rId8"/>
    <p:sldId id="265" r:id="rId9"/>
    <p:sldId id="263" r:id="rId10"/>
    <p:sldId id="301" r:id="rId11"/>
    <p:sldId id="302" r:id="rId12"/>
    <p:sldId id="266" r:id="rId13"/>
    <p:sldId id="268" r:id="rId14"/>
    <p:sldId id="287" r:id="rId15"/>
    <p:sldId id="269" r:id="rId16"/>
    <p:sldId id="305" r:id="rId17"/>
    <p:sldId id="270" r:id="rId18"/>
    <p:sldId id="271" r:id="rId19"/>
    <p:sldId id="295" r:id="rId20"/>
    <p:sldId id="289" r:id="rId21"/>
    <p:sldId id="294" r:id="rId22"/>
    <p:sldId id="288" r:id="rId23"/>
    <p:sldId id="304" r:id="rId24"/>
    <p:sldId id="274" r:id="rId25"/>
    <p:sldId id="291" r:id="rId26"/>
    <p:sldId id="290" r:id="rId27"/>
    <p:sldId id="292" r:id="rId28"/>
    <p:sldId id="293" r:id="rId29"/>
    <p:sldId id="296" r:id="rId30"/>
    <p:sldId id="297" r:id="rId31"/>
    <p:sldId id="298" r:id="rId32"/>
    <p:sldId id="299" r:id="rId33"/>
    <p:sldId id="300" r:id="rId34"/>
    <p:sldId id="307" r:id="rId35"/>
    <p:sldId id="308" r:id="rId36"/>
    <p:sldId id="309" r:id="rId37"/>
    <p:sldId id="310" r:id="rId3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944" y="-19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E1A4D9-4302-45CC-B675-DA11F118178C}" type="datetimeFigureOut">
              <a:rPr lang="it-IT" smtClean="0"/>
              <a:pPr/>
              <a:t>06/03/2026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801E74-2F99-41B5-86DC-706C88B93072}"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C032763-7396-40F9-8D69-EBDC5961ED21}" type="datetime1">
              <a:rPr lang="it-IT" smtClean="0"/>
              <a:pPr/>
              <a:t>06/03/2026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28CBF7F-AB56-4169-8263-5BA272B94F2B}" type="datetime1">
              <a:rPr lang="it-IT" smtClean="0"/>
              <a:pPr/>
              <a:t>06/03/2026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112C86B-41B3-4E7B-ABF4-74ACB902AE86}" type="datetime1">
              <a:rPr lang="it-IT" smtClean="0"/>
              <a:pPr/>
              <a:t>06/03/2026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CC09E30-5318-49CF-BDCA-AAF9B00643FE}" type="datetime1">
              <a:rPr lang="it-IT" smtClean="0"/>
              <a:pPr/>
              <a:t>06/03/2026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B0B551C-ABC4-4A53-AAB5-E3DBFC42CC30}" type="datetime1">
              <a:rPr lang="it-IT" smtClean="0"/>
              <a:pPr/>
              <a:t>06/03/2026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54D8991-BF00-4F13-A0AA-20A790F43189}" type="datetime1">
              <a:rPr lang="it-IT" smtClean="0"/>
              <a:pPr/>
              <a:t>06/03/2026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9EE0C81-4FC3-4A0E-8AD0-CF44353F73F6}" type="datetime1">
              <a:rPr lang="it-IT" smtClean="0"/>
              <a:pPr/>
              <a:t>06/03/2026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C8187210-88BC-402D-ABEB-52EAB6C3D637}" type="datetime1">
              <a:rPr lang="it-IT" smtClean="0"/>
              <a:pPr/>
              <a:t>06/03/2026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9631C06-94EA-417A-8D34-7C8D7A6A5FAC}" type="datetime1">
              <a:rPr lang="it-IT" smtClean="0"/>
              <a:pPr/>
              <a:t>06/03/2026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CC7ABFC-AC01-4D3A-A411-25EE1A98FEE9}" type="datetime1">
              <a:rPr lang="it-IT" smtClean="0"/>
              <a:pPr/>
              <a:t>06/03/2026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ADAD189-4E8F-49E6-8A46-072EB758EB4B}" type="datetime1">
              <a:rPr lang="it-IT" smtClean="0"/>
              <a:pPr/>
              <a:t>06/03/2026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601BF8-D8C2-4833-9254-72C318324A74}" type="datetime1">
              <a:rPr lang="it-IT" smtClean="0"/>
              <a:pPr/>
              <a:t>06/03/2026</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07B441-5312-499D-93C3-6E37886527F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http://www.aleottidosso.edu.it/"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e.frignani.SSI\Downloads\1.jpg"/>
          <p:cNvPicPr>
            <a:picLocks noChangeAspect="1" noChangeArrowheads="1"/>
          </p:cNvPicPr>
          <p:nvPr/>
        </p:nvPicPr>
        <p:blipFill>
          <a:blip r:embed="rId2" cstate="print"/>
          <a:srcRect/>
          <a:stretch>
            <a:fillRect/>
          </a:stretch>
        </p:blipFill>
        <p:spPr bwMode="auto">
          <a:xfrm>
            <a:off x="323528" y="260648"/>
            <a:ext cx="8568952" cy="6336704"/>
          </a:xfrm>
          <a:prstGeom prst="rect">
            <a:avLst/>
          </a:prstGeom>
          <a:noFill/>
        </p:spPr>
      </p:pic>
      <p:sp>
        <p:nvSpPr>
          <p:cNvPr id="4" name="Rettangolo 3"/>
          <p:cNvSpPr/>
          <p:nvPr/>
        </p:nvSpPr>
        <p:spPr>
          <a:xfrm>
            <a:off x="4788024" y="404664"/>
            <a:ext cx="4572000" cy="2554545"/>
          </a:xfrm>
          <a:prstGeom prst="rect">
            <a:avLst/>
          </a:prstGeom>
        </p:spPr>
        <p:txBody>
          <a:bodyPr wrap="square">
            <a:spAutoFit/>
          </a:bodyPr>
          <a:lstStyle/>
          <a:p>
            <a:r>
              <a:rPr lang="it-IT" sz="4000" b="1" dirty="0" smtClean="0">
                <a:solidFill>
                  <a:srgbClr val="7030A0"/>
                </a:solidFill>
              </a:rPr>
              <a:t>GIORNATA     INTERNAZIONALE DEI DIRITTI</a:t>
            </a:r>
          </a:p>
          <a:p>
            <a:r>
              <a:rPr lang="it-IT" sz="4000" b="1" dirty="0" smtClean="0">
                <a:solidFill>
                  <a:srgbClr val="7030A0"/>
                </a:solidFill>
              </a:rPr>
              <a:t>DELLA DONNA</a:t>
            </a:r>
            <a:endParaRPr lang="it-IT" sz="4000" b="1" dirty="0">
              <a:solidFill>
                <a:srgbClr val="7030A0"/>
              </a:solidFill>
            </a:endParaRPr>
          </a:p>
        </p:txBody>
      </p:sp>
      <p:sp>
        <p:nvSpPr>
          <p:cNvPr id="5" name="Rettangolo 4"/>
          <p:cNvSpPr/>
          <p:nvPr/>
        </p:nvSpPr>
        <p:spPr>
          <a:xfrm>
            <a:off x="4788024" y="4653136"/>
            <a:ext cx="3514616" cy="707886"/>
          </a:xfrm>
          <a:prstGeom prst="rect">
            <a:avLst/>
          </a:prstGeom>
        </p:spPr>
        <p:txBody>
          <a:bodyPr wrap="none">
            <a:spAutoFit/>
          </a:bodyPr>
          <a:lstStyle/>
          <a:p>
            <a:r>
              <a:rPr lang="it-IT" b="1" dirty="0" smtClean="0">
                <a:solidFill>
                  <a:srgbClr val="7030A0"/>
                </a:solidFill>
              </a:rPr>
              <a:t> </a:t>
            </a:r>
            <a:r>
              <a:rPr lang="it-IT" sz="4000" b="1" dirty="0" smtClean="0">
                <a:solidFill>
                  <a:srgbClr val="7030A0"/>
                </a:solidFill>
              </a:rPr>
              <a:t>8  MARZO 2026</a:t>
            </a:r>
            <a:endParaRPr lang="it-IT" sz="4000" dirty="0"/>
          </a:p>
        </p:txBody>
      </p:sp>
      <p:sp>
        <p:nvSpPr>
          <p:cNvPr id="6" name="Segnaposto numero diapositiva 5"/>
          <p:cNvSpPr>
            <a:spLocks noGrp="1"/>
          </p:cNvSpPr>
          <p:nvPr>
            <p:ph type="sldNum" sz="quarter" idx="12"/>
          </p:nvPr>
        </p:nvSpPr>
        <p:spPr/>
        <p:txBody>
          <a:bodyPr/>
          <a:lstStyle/>
          <a:p>
            <a:fld id="{B007B441-5312-499D-93C3-6E37886527FA}" type="slidenum">
              <a:rPr lang="it-IT" smtClean="0"/>
              <a:pPr/>
              <a:t>1</a:t>
            </a:fld>
            <a:endParaRPr lang="it-IT"/>
          </a:p>
        </p:txBody>
      </p:sp>
      <p:pic>
        <p:nvPicPr>
          <p:cNvPr id="8" name="Picture 6" descr="C:\Users\e.frignani.SSI\Downloads\Loghi Comune di Ferrara - Nero.png"/>
          <p:cNvPicPr>
            <a:picLocks noChangeAspect="1" noChangeArrowheads="1"/>
          </p:cNvPicPr>
          <p:nvPr/>
        </p:nvPicPr>
        <p:blipFill>
          <a:blip r:embed="rId3" cstate="print"/>
          <a:srcRect/>
          <a:stretch>
            <a:fillRect/>
          </a:stretch>
        </p:blipFill>
        <p:spPr bwMode="auto">
          <a:xfrm>
            <a:off x="467544" y="332656"/>
            <a:ext cx="2234261" cy="1249869"/>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476672"/>
          <a:ext cx="8496942" cy="5275326"/>
        </p:xfrm>
        <a:graphic>
          <a:graphicData uri="http://schemas.openxmlformats.org/drawingml/2006/table">
            <a:tbl>
              <a:tblPr/>
              <a:tblGrid>
                <a:gridCol w="1699153"/>
                <a:gridCol w="1699153"/>
                <a:gridCol w="1699153"/>
                <a:gridCol w="1060718"/>
                <a:gridCol w="2338765"/>
              </a:tblGrid>
              <a:tr h="423211">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5836">
                <a:tc>
                  <a:txBody>
                    <a:bodyPr/>
                    <a:lstStyle/>
                    <a:p>
                      <a:pPr>
                        <a:lnSpc>
                          <a:spcPct val="115000"/>
                        </a:lnSpc>
                        <a:spcAft>
                          <a:spcPts val="0"/>
                        </a:spcAft>
                      </a:pPr>
                      <a:r>
                        <a:rPr lang="it-IT" sz="900" dirty="0" smtClean="0">
                          <a:latin typeface="Times New Roman" pitchFamily="18" charset="0"/>
                          <a:ea typeface="Calibri"/>
                          <a:cs typeface="Times New Roman" pitchFamily="18" charset="0"/>
                        </a:rPr>
                        <a:t>43-Offerta </a:t>
                      </a:r>
                      <a:r>
                        <a:rPr lang="it-IT" sz="900" dirty="0" err="1" smtClean="0">
                          <a:latin typeface="Times New Roman" pitchFamily="18" charset="0"/>
                          <a:ea typeface="Calibri"/>
                          <a:cs typeface="Times New Roman" pitchFamily="18" charset="0"/>
                        </a:rPr>
                        <a:t>formatva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gratuita</a:t>
                      </a:r>
                    </a:p>
                    <a:p>
                      <a:pPr>
                        <a:lnSpc>
                          <a:spcPct val="115000"/>
                        </a:lnSpc>
                        <a:spcAft>
                          <a:spcPts val="0"/>
                        </a:spcAft>
                      </a:pPr>
                      <a:r>
                        <a:rPr lang="it-IT" sz="900" dirty="0" smtClean="0">
                          <a:latin typeface="Times New Roman" pitchFamily="18" charset="0"/>
                          <a:ea typeface="Calibri"/>
                          <a:cs typeface="Times New Roman" pitchFamily="18" charset="0"/>
                        </a:rPr>
                        <a:t>a </a:t>
                      </a:r>
                      <a:r>
                        <a:rPr lang="it-IT" sz="900" dirty="0" err="1" smtClean="0">
                          <a:latin typeface="Times New Roman" pitchFamily="18" charset="0"/>
                          <a:ea typeface="Calibri"/>
                          <a:cs typeface="Times New Roman" pitchFamily="18" charset="0"/>
                        </a:rPr>
                        <a:t>Cona</a:t>
                      </a:r>
                      <a:r>
                        <a:rPr lang="it-IT" sz="900" dirty="0" smtClean="0">
                          <a:latin typeface="Times New Roman" pitchFamily="18" charset="0"/>
                          <a:ea typeface="Calibri"/>
                          <a:cs typeface="Times New Roman" pitchFamily="18" charset="0"/>
                        </a:rPr>
                        <a:t> una occasione</a:t>
                      </a:r>
                    </a:p>
                    <a:p>
                      <a:pPr>
                        <a:lnSpc>
                          <a:spcPct val="115000"/>
                        </a:lnSpc>
                        <a:spcAft>
                          <a:spcPts val="0"/>
                        </a:spcAft>
                      </a:pPr>
                      <a:r>
                        <a:rPr lang="it-IT" sz="900" dirty="0" smtClean="0">
                          <a:latin typeface="Times New Roman" pitchFamily="18" charset="0"/>
                          <a:ea typeface="Calibri"/>
                          <a:cs typeface="Times New Roman" pitchFamily="18" charset="0"/>
                        </a:rPr>
                        <a:t> di colloquio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con gli specialisti</a:t>
                      </a:r>
                    </a:p>
                    <a:p>
                      <a:pPr>
                        <a:lnSpc>
                          <a:spcPct val="115000"/>
                        </a:lnSpc>
                        <a:spcAft>
                          <a:spcPts val="0"/>
                        </a:spcAft>
                      </a:pPr>
                      <a:r>
                        <a:rPr lang="it-IT" sz="900" dirty="0" smtClean="0">
                          <a:latin typeface="Times New Roman" pitchFamily="18" charset="0"/>
                          <a:ea typeface="Calibri"/>
                          <a:cs typeface="Times New Roman" pitchFamily="18" charset="0"/>
                        </a:rPr>
                        <a:t>dermatologi e reumatologi</a:t>
                      </a:r>
                    </a:p>
                    <a:p>
                      <a:pPr>
                        <a:lnSpc>
                          <a:spcPct val="115000"/>
                        </a:lnSpc>
                        <a:spcAft>
                          <a:spcPts val="0"/>
                        </a:spcAft>
                      </a:pPr>
                      <a:r>
                        <a:rPr lang="it-IT" sz="900" dirty="0" smtClean="0">
                          <a:latin typeface="Times New Roman" pitchFamily="18" charset="0"/>
                          <a:ea typeface="Calibri"/>
                          <a:cs typeface="Times New Roman" pitchFamily="18" charset="0"/>
                        </a:rPr>
                        <a:t>aperto a tutta la</a:t>
                      </a:r>
                    </a:p>
                    <a:p>
                      <a:pPr>
                        <a:lnSpc>
                          <a:spcPct val="115000"/>
                        </a:lnSpc>
                        <a:spcAft>
                          <a:spcPts val="0"/>
                        </a:spcAft>
                      </a:pPr>
                      <a:r>
                        <a:rPr lang="it-IT" sz="900" dirty="0" smtClean="0">
                          <a:latin typeface="Times New Roman" pitchFamily="18" charset="0"/>
                          <a:ea typeface="Calibri"/>
                          <a:cs typeface="Times New Roman" pitchFamily="18" charset="0"/>
                        </a:rPr>
                        <a:t>popolazione (maschi e femmine)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(H) Open </a:t>
                      </a:r>
                      <a:r>
                        <a:rPr lang="it-IT" sz="900" dirty="0" err="1" smtClean="0">
                          <a:latin typeface="Times New Roman" pitchFamily="18" charset="0"/>
                          <a:ea typeface="Calibri"/>
                          <a:cs typeface="Times New Roman" pitchFamily="18" charset="0"/>
                        </a:rPr>
                        <a:t>Day</a:t>
                      </a:r>
                      <a:r>
                        <a:rPr lang="it-IT" sz="900" dirty="0" smtClean="0">
                          <a:latin typeface="Times New Roman" pitchFamily="18" charset="0"/>
                          <a:ea typeface="Calibri"/>
                          <a:cs typeface="Times New Roman" pitchFamily="18" charset="0"/>
                        </a:rPr>
                        <a:t> sulla</a:t>
                      </a:r>
                    </a:p>
                    <a:p>
                      <a:pPr>
                        <a:lnSpc>
                          <a:spcPct val="115000"/>
                        </a:lnSpc>
                        <a:spcAft>
                          <a:spcPts val="0"/>
                        </a:spcAft>
                      </a:pPr>
                      <a:r>
                        <a:rPr lang="it-IT" sz="900" dirty="0" smtClean="0">
                          <a:latin typeface="Times New Roman" pitchFamily="18" charset="0"/>
                          <a:ea typeface="Calibri"/>
                          <a:cs typeface="Times New Roman" pitchFamily="18" charset="0"/>
                        </a:rPr>
                        <a:t>Psoriasi dal titolo</a:t>
                      </a:r>
                    </a:p>
                    <a:p>
                      <a:pPr>
                        <a:lnSpc>
                          <a:spcPct val="115000"/>
                        </a:lnSpc>
                        <a:spcAft>
                          <a:spcPts val="0"/>
                        </a:spcAft>
                      </a:pPr>
                      <a:r>
                        <a:rPr lang="it-IT" sz="900" dirty="0" smtClean="0">
                          <a:latin typeface="Times New Roman" pitchFamily="18" charset="0"/>
                          <a:ea typeface="Calibri"/>
                          <a:cs typeface="Times New Roman" pitchFamily="18" charset="0"/>
                        </a:rPr>
                        <a:t>“Approfondimento sulla</a:t>
                      </a:r>
                    </a:p>
                    <a:p>
                      <a:pPr>
                        <a:lnSpc>
                          <a:spcPct val="115000"/>
                        </a:lnSpc>
                        <a:spcAft>
                          <a:spcPts val="0"/>
                        </a:spcAft>
                      </a:pPr>
                      <a:r>
                        <a:rPr lang="it-IT" sz="900" dirty="0" smtClean="0">
                          <a:latin typeface="Times New Roman" pitchFamily="18" charset="0"/>
                          <a:ea typeface="Calibri"/>
                          <a:cs typeface="Times New Roman" pitchFamily="18" charset="0"/>
                        </a:rPr>
                        <a:t>psoriasi”</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Dr.ssa Cinzia </a:t>
                      </a:r>
                      <a:r>
                        <a:rPr lang="it-IT" sz="900" dirty="0" err="1" smtClean="0">
                          <a:latin typeface="Times New Roman" pitchFamily="18" charset="0"/>
                          <a:ea typeface="Calibri"/>
                          <a:cs typeface="Times New Roman" pitchFamily="18" charset="0"/>
                        </a:rPr>
                        <a:t>Ravaioli</a:t>
                      </a:r>
                      <a:r>
                        <a:rPr lang="it-IT" sz="900" dirty="0" smtClean="0">
                          <a:latin typeface="Times New Roman" pitchFamily="18" charset="0"/>
                          <a:ea typeface="Calibri"/>
                          <a:cs typeface="Times New Roman" pitchFamily="18" charset="0"/>
                        </a:rPr>
                        <a:t> e</a:t>
                      </a:r>
                    </a:p>
                    <a:p>
                      <a:pPr>
                        <a:lnSpc>
                          <a:spcPct val="115000"/>
                        </a:lnSpc>
                        <a:spcAft>
                          <a:spcPts val="0"/>
                        </a:spcAft>
                      </a:pPr>
                      <a:r>
                        <a:rPr lang="it-IT" sz="900" dirty="0" smtClean="0">
                          <a:latin typeface="Times New Roman" pitchFamily="18" charset="0"/>
                          <a:ea typeface="Calibri"/>
                          <a:cs typeface="Times New Roman" pitchFamily="18" charset="0"/>
                        </a:rPr>
                        <a:t>Dr.ssa Valeria Baccello</a:t>
                      </a:r>
                    </a:p>
                    <a:p>
                      <a:pPr>
                        <a:lnSpc>
                          <a:spcPct val="115000"/>
                        </a:lnSpc>
                        <a:spcAft>
                          <a:spcPts val="0"/>
                        </a:spcAft>
                      </a:pPr>
                      <a:r>
                        <a:rPr lang="it-IT" sz="900" dirty="0" smtClean="0">
                          <a:latin typeface="Times New Roman" pitchFamily="18" charset="0"/>
                          <a:ea typeface="Calibri"/>
                          <a:cs typeface="Times New Roman" pitchFamily="18" charset="0"/>
                        </a:rPr>
                        <a:t>(Referenti bollino Rosa) in</a:t>
                      </a:r>
                    </a:p>
                    <a:p>
                      <a:pPr>
                        <a:lnSpc>
                          <a:spcPct val="115000"/>
                        </a:lnSpc>
                        <a:spcAft>
                          <a:spcPts val="0"/>
                        </a:spcAft>
                      </a:pPr>
                      <a:r>
                        <a:rPr lang="it-IT" sz="900" dirty="0" smtClean="0">
                          <a:latin typeface="Times New Roman" pitchFamily="18" charset="0"/>
                          <a:ea typeface="Calibri"/>
                          <a:cs typeface="Times New Roman" pitchFamily="18" charset="0"/>
                        </a:rPr>
                        <a:t>collaborazione con Ufficio</a:t>
                      </a:r>
                    </a:p>
                    <a:p>
                      <a:pPr>
                        <a:lnSpc>
                          <a:spcPct val="115000"/>
                        </a:lnSpc>
                        <a:spcAft>
                          <a:spcPts val="0"/>
                        </a:spcAft>
                      </a:pPr>
                      <a:r>
                        <a:rPr lang="it-IT" sz="900" dirty="0" smtClean="0">
                          <a:latin typeface="Times New Roman" pitchFamily="18" charset="0"/>
                          <a:ea typeface="Calibri"/>
                          <a:cs typeface="Times New Roman" pitchFamily="18" charset="0"/>
                        </a:rPr>
                        <a:t>Stampa e Comunicazione</a:t>
                      </a:r>
                    </a:p>
                    <a:p>
                      <a:pPr>
                        <a:lnSpc>
                          <a:spcPct val="115000"/>
                        </a:lnSpc>
                        <a:spcAft>
                          <a:spcPts val="0"/>
                        </a:spcAft>
                      </a:pPr>
                      <a:r>
                        <a:rPr lang="it-IT" sz="900" dirty="0" smtClean="0">
                          <a:latin typeface="Times New Roman" pitchFamily="18" charset="0"/>
                          <a:ea typeface="Calibri"/>
                          <a:cs typeface="Times New Roman" pitchFamily="18" charset="0"/>
                        </a:rPr>
                        <a:t>Azienda USL di Ferrara</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r>
                        <a:rPr lang="it-IT" sz="700" dirty="0" smtClean="0">
                          <a:latin typeface="Times New Roman" pitchFamily="18" charset="0"/>
                          <a:ea typeface="Calibri"/>
                          <a:cs typeface="Times New Roman" pitchFamily="18" charset="0"/>
                        </a:rPr>
                        <a:t>I referenti delle UUOO di</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Dermatologia e di</a:t>
                      </a:r>
                    </a:p>
                    <a:p>
                      <a:pPr>
                        <a:lnSpc>
                          <a:spcPct val="115000"/>
                        </a:lnSpc>
                        <a:spcAft>
                          <a:spcPts val="0"/>
                        </a:spcAft>
                      </a:pPr>
                      <a:r>
                        <a:rPr lang="it-IT" sz="700" dirty="0" smtClean="0">
                          <a:latin typeface="Times New Roman" pitchFamily="18" charset="0"/>
                          <a:ea typeface="Calibri"/>
                          <a:cs typeface="Times New Roman" pitchFamily="18" charset="0"/>
                        </a:rPr>
                        <a:t>Reumatologia (prof Borghi e</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prof Govoni) e i loro</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collaboratori (</a:t>
                      </a:r>
                      <a:r>
                        <a:rPr lang="it-IT" sz="700" dirty="0" err="1" smtClean="0">
                          <a:latin typeface="Times New Roman" pitchFamily="18" charset="0"/>
                          <a:ea typeface="Calibri"/>
                          <a:cs typeface="Times New Roman" pitchFamily="18" charset="0"/>
                        </a:rPr>
                        <a:t>drssa</a:t>
                      </a:r>
                      <a:r>
                        <a:rPr lang="it-IT" sz="700" dirty="0" smtClean="0">
                          <a:latin typeface="Times New Roman" pitchFamily="18" charset="0"/>
                          <a:ea typeface="Calibri"/>
                          <a:cs typeface="Times New Roman" pitchFamily="18" charset="0"/>
                        </a:rPr>
                        <a:t> </a:t>
                      </a:r>
                      <a:r>
                        <a:rPr lang="it-IT" sz="700" dirty="0" err="1" smtClean="0">
                          <a:latin typeface="Times New Roman" pitchFamily="18" charset="0"/>
                          <a:ea typeface="Calibri"/>
                          <a:cs typeface="Times New Roman" pitchFamily="18" charset="0"/>
                        </a:rPr>
                        <a:t>Odorici</a:t>
                      </a:r>
                      <a:r>
                        <a:rPr lang="it-IT" sz="700" dirty="0" smtClean="0">
                          <a:latin typeface="Times New Roman" pitchFamily="18" charset="0"/>
                          <a:ea typeface="Calibri"/>
                          <a:cs typeface="Times New Roman" pitchFamily="18" charset="0"/>
                        </a:rPr>
                        <a:t> e</a:t>
                      </a:r>
                    </a:p>
                    <a:p>
                      <a:pPr>
                        <a:lnSpc>
                          <a:spcPct val="115000"/>
                        </a:lnSpc>
                        <a:spcAft>
                          <a:spcPts val="0"/>
                        </a:spcAft>
                      </a:pPr>
                      <a:r>
                        <a:rPr lang="it-IT" sz="700" dirty="0" smtClean="0">
                          <a:latin typeface="Times New Roman" pitchFamily="18" charset="0"/>
                          <a:ea typeface="Calibri"/>
                          <a:cs typeface="Times New Roman" pitchFamily="18" charset="0"/>
                        </a:rPr>
                        <a:t>dr </a:t>
                      </a:r>
                      <a:r>
                        <a:rPr lang="it-IT" sz="700" dirty="0" err="1" smtClean="0">
                          <a:latin typeface="Times New Roman" pitchFamily="18" charset="0"/>
                          <a:ea typeface="Calibri"/>
                          <a:cs typeface="Times New Roman" pitchFamily="18" charset="0"/>
                        </a:rPr>
                        <a:t>Massara</a:t>
                      </a:r>
                      <a:r>
                        <a:rPr lang="it-IT" sz="700" dirty="0" smtClean="0">
                          <a:latin typeface="Times New Roman" pitchFamily="18" charset="0"/>
                          <a:ea typeface="Calibri"/>
                          <a:cs typeface="Times New Roman" pitchFamily="18" charset="0"/>
                        </a:rPr>
                        <a:t>) si sono resi</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disponibili ad effettuare</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prima una formazione</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frontale (dalle 14 alle 15) a</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tutti le cittadine e i cittadini</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interessati al tema della</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psoriasi e della artrite</a:t>
                      </a:r>
                      <a:r>
                        <a:rPr lang="it-IT" sz="700" baseline="0" dirty="0" smtClean="0">
                          <a:latin typeface="Times New Roman" pitchFamily="18" charset="0"/>
                          <a:ea typeface="Calibri"/>
                          <a:cs typeface="Times New Roman" pitchFamily="18" charset="0"/>
                        </a:rPr>
                        <a:t> </a:t>
                      </a:r>
                      <a:r>
                        <a:rPr lang="it-IT" sz="700" dirty="0" err="1" smtClean="0">
                          <a:latin typeface="Times New Roman" pitchFamily="18" charset="0"/>
                          <a:ea typeface="Calibri"/>
                          <a:cs typeface="Times New Roman" pitchFamily="18" charset="0"/>
                        </a:rPr>
                        <a:t>psoriasica</a:t>
                      </a:r>
                      <a:r>
                        <a:rPr lang="it-IT" sz="700" dirty="0" smtClean="0">
                          <a:latin typeface="Times New Roman" pitchFamily="18" charset="0"/>
                          <a:ea typeface="Calibri"/>
                          <a:cs typeface="Times New Roman" pitchFamily="18" charset="0"/>
                        </a:rPr>
                        <a:t> e poi a seguire</a:t>
                      </a:r>
                    </a:p>
                    <a:p>
                      <a:pPr>
                        <a:lnSpc>
                          <a:spcPct val="115000"/>
                        </a:lnSpc>
                        <a:spcAft>
                          <a:spcPts val="0"/>
                        </a:spcAft>
                      </a:pPr>
                      <a:r>
                        <a:rPr lang="it-IT" sz="700" dirty="0" smtClean="0">
                          <a:latin typeface="Times New Roman" pitchFamily="18" charset="0"/>
                          <a:ea typeface="Calibri"/>
                          <a:cs typeface="Times New Roman" pitchFamily="18" charset="0"/>
                        </a:rPr>
                        <a:t>saranno disponibili a</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effettuare dei colloqui singoli</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gratuiti (prenotandoli</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inviando una mail a</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reu@unife.it) di</a:t>
                      </a:r>
                      <a:r>
                        <a:rPr lang="it-IT" sz="700" baseline="0" dirty="0" smtClean="0">
                          <a:latin typeface="Times New Roman" pitchFamily="18" charset="0"/>
                          <a:ea typeface="Calibri"/>
                          <a:cs typeface="Times New Roman" pitchFamily="18" charset="0"/>
                        </a:rPr>
                        <a:t> </a:t>
                      </a:r>
                      <a:r>
                        <a:rPr lang="it-IT" sz="700" dirty="0" smtClean="0">
                          <a:latin typeface="Times New Roman" pitchFamily="18" charset="0"/>
                          <a:ea typeface="Calibri"/>
                          <a:cs typeface="Times New Roman" pitchFamily="18" charset="0"/>
                        </a:rPr>
                        <a:t>approfondimento</a:t>
                      </a:r>
                    </a:p>
                    <a:p>
                      <a:pPr>
                        <a:lnSpc>
                          <a:spcPct val="115000"/>
                        </a:lnSpc>
                        <a:spcAft>
                          <a:spcPts val="0"/>
                        </a:spcAft>
                      </a:pPr>
                      <a:r>
                        <a:rPr lang="it-IT" sz="700" dirty="0" smtClean="0">
                          <a:latin typeface="Times New Roman" pitchFamily="18" charset="0"/>
                          <a:ea typeface="Calibri"/>
                          <a:cs typeface="Times New Roman" pitchFamily="18" charset="0"/>
                        </a:rPr>
                        <a:t>conoscitivo.</a:t>
                      </a:r>
                    </a:p>
                    <a:p>
                      <a:pPr>
                        <a:lnSpc>
                          <a:spcPct val="115000"/>
                        </a:lnSpc>
                        <a:spcAft>
                          <a:spcPts val="0"/>
                        </a:spcAft>
                      </a:pPr>
                      <a:r>
                        <a:rPr lang="it-IT" sz="700" dirty="0" smtClean="0">
                          <a:latin typeface="Times New Roman" pitchFamily="18" charset="0"/>
                          <a:ea typeface="Calibri"/>
                          <a:cs typeface="Times New Roman" pitchFamily="18" charset="0"/>
                        </a:rPr>
                        <a:t>(Nella mail di prenotazione</a:t>
                      </a:r>
                    </a:p>
                    <a:p>
                      <a:pPr>
                        <a:lnSpc>
                          <a:spcPct val="115000"/>
                        </a:lnSpc>
                        <a:spcAft>
                          <a:spcPts val="0"/>
                        </a:spcAft>
                      </a:pPr>
                      <a:r>
                        <a:rPr lang="it-IT" sz="700" dirty="0" smtClean="0">
                          <a:latin typeface="Times New Roman" pitchFamily="18" charset="0"/>
                          <a:ea typeface="Calibri"/>
                          <a:cs typeface="Times New Roman" pitchFamily="18" charset="0"/>
                        </a:rPr>
                        <a:t>va indicato il proprio</a:t>
                      </a:r>
                    </a:p>
                    <a:p>
                      <a:pPr>
                        <a:lnSpc>
                          <a:spcPct val="115000"/>
                        </a:lnSpc>
                        <a:spcAft>
                          <a:spcPts val="0"/>
                        </a:spcAft>
                      </a:pPr>
                      <a:r>
                        <a:rPr lang="it-IT" sz="700" dirty="0" smtClean="0">
                          <a:latin typeface="Times New Roman" pitchFamily="18" charset="0"/>
                          <a:ea typeface="Calibri"/>
                          <a:cs typeface="Times New Roman" pitchFamily="18" charset="0"/>
                        </a:rPr>
                        <a:t>riferimento nominativo per</a:t>
                      </a:r>
                    </a:p>
                    <a:p>
                      <a:pPr>
                        <a:lnSpc>
                          <a:spcPct val="115000"/>
                        </a:lnSpc>
                        <a:spcAft>
                          <a:spcPts val="0"/>
                        </a:spcAft>
                      </a:pPr>
                      <a:r>
                        <a:rPr lang="it-IT" sz="700" dirty="0" smtClean="0">
                          <a:latin typeface="Times New Roman" pitchFamily="18" charset="0"/>
                          <a:ea typeface="Calibri"/>
                          <a:cs typeface="Times New Roman" pitchFamily="18" charset="0"/>
                        </a:rPr>
                        <a:t>poter prenotare il colloquio)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11/3/2026</a:t>
                      </a:r>
                    </a:p>
                    <a:p>
                      <a:pPr>
                        <a:lnSpc>
                          <a:spcPct val="115000"/>
                        </a:lnSpc>
                        <a:spcAft>
                          <a:spcPts val="0"/>
                        </a:spcAft>
                      </a:pPr>
                      <a:r>
                        <a:rPr lang="it-IT" sz="900" dirty="0" smtClean="0">
                          <a:latin typeface="Times New Roman" pitchFamily="18" charset="0"/>
                          <a:ea typeface="Calibri"/>
                          <a:cs typeface="Times New Roman" pitchFamily="18" charset="0"/>
                        </a:rPr>
                        <a:t> Dalle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14 .00 </a:t>
                      </a:r>
                    </a:p>
                    <a:p>
                      <a:pPr>
                        <a:lnSpc>
                          <a:spcPct val="115000"/>
                        </a:lnSpc>
                        <a:spcAft>
                          <a:spcPts val="0"/>
                        </a:spcAft>
                      </a:pPr>
                      <a:r>
                        <a:rPr lang="it-IT" sz="900" dirty="0" smtClean="0">
                          <a:latin typeface="Times New Roman" pitchFamily="18" charset="0"/>
                          <a:ea typeface="Calibri"/>
                          <a:cs typeface="Times New Roman" pitchFamily="18" charset="0"/>
                        </a:rPr>
                        <a:t>Alle 16.00</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L’iniziativa si svolgerà nella stanza</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degli studi medici in 1B3 presso</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l’Arcispedale </a:t>
                      </a:r>
                      <a:r>
                        <a:rPr lang="it-IT" sz="900" dirty="0" err="1" smtClean="0">
                          <a:latin typeface="Times New Roman" pitchFamily="18" charset="0"/>
                          <a:ea typeface="Calibri"/>
                          <a:cs typeface="Times New Roman" pitchFamily="18" charset="0"/>
                        </a:rPr>
                        <a:t>S.Anna</a:t>
                      </a:r>
                      <a:r>
                        <a:rPr lang="it-IT" sz="900" dirty="0" smtClean="0">
                          <a:latin typeface="Times New Roman" pitchFamily="18" charset="0"/>
                          <a:ea typeface="Calibri"/>
                          <a:cs typeface="Times New Roman" pitchFamily="18" charset="0"/>
                        </a:rPr>
                        <a:t> di </a:t>
                      </a:r>
                      <a:r>
                        <a:rPr lang="it-IT" sz="900" dirty="0" err="1" smtClean="0">
                          <a:latin typeface="Times New Roman" pitchFamily="18" charset="0"/>
                          <a:ea typeface="Calibri"/>
                          <a:cs typeface="Times New Roman" pitchFamily="18" charset="0"/>
                        </a:rPr>
                        <a:t>Cona</a:t>
                      </a:r>
                      <a:r>
                        <a:rPr lang="it-IT" sz="900" dirty="0" smtClean="0">
                          <a:latin typeface="Times New Roman" pitchFamily="18" charset="0"/>
                          <a:ea typeface="Calibri"/>
                          <a:cs typeface="Times New Roman" pitchFamily="18" charset="0"/>
                        </a:rPr>
                        <a:t> (stanza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3.35.08)</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9173">
                <a:tc>
                  <a:txBody>
                    <a:bodyPr/>
                    <a:lstStyle/>
                    <a:p>
                      <a:pPr>
                        <a:lnSpc>
                          <a:spcPct val="115000"/>
                        </a:lnSpc>
                        <a:spcAft>
                          <a:spcPts val="0"/>
                        </a:spcAft>
                      </a:pPr>
                      <a:r>
                        <a:rPr lang="it-IT" sz="900" dirty="0" smtClean="0">
                          <a:latin typeface="Times New Roman" pitchFamily="18" charset="0"/>
                          <a:ea typeface="Calibri"/>
                          <a:cs typeface="Times New Roman" pitchFamily="18" charset="0"/>
                        </a:rPr>
                        <a:t>44-Presentazione</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Femminismi, società e diritto</a:t>
                      </a:r>
                    </a:p>
                    <a:p>
                      <a:pPr>
                        <a:lnSpc>
                          <a:spcPct val="115000"/>
                        </a:lnSpc>
                        <a:spcAft>
                          <a:spcPts val="0"/>
                        </a:spcAft>
                      </a:pPr>
                      <a:r>
                        <a:rPr lang="it-IT" sz="900" dirty="0" smtClean="0">
                          <a:latin typeface="Times New Roman" pitchFamily="18" charset="0"/>
                          <a:ea typeface="Calibri"/>
                          <a:cs typeface="Times New Roman" pitchFamily="18" charset="0"/>
                        </a:rPr>
                        <a:t>del lavoro. Presentazione del</a:t>
                      </a:r>
                    </a:p>
                    <a:p>
                      <a:pPr>
                        <a:lnSpc>
                          <a:spcPct val="115000"/>
                        </a:lnSpc>
                        <a:spcAft>
                          <a:spcPts val="0"/>
                        </a:spcAft>
                      </a:pPr>
                      <a:r>
                        <a:rPr lang="it-IT" sz="900" dirty="0" smtClean="0">
                          <a:latin typeface="Times New Roman" pitchFamily="18" charset="0"/>
                          <a:ea typeface="Calibri"/>
                          <a:cs typeface="Times New Roman" pitchFamily="18" charset="0"/>
                        </a:rPr>
                        <a:t>fascicolo di Lavoro e diritto</a:t>
                      </a:r>
                    </a:p>
                    <a:p>
                      <a:pPr>
                        <a:lnSpc>
                          <a:spcPct val="115000"/>
                        </a:lnSpc>
                        <a:spcAft>
                          <a:spcPts val="0"/>
                        </a:spcAft>
                      </a:pPr>
                      <a:r>
                        <a:rPr lang="it-IT" sz="900" dirty="0" smtClean="0">
                          <a:latin typeface="Times New Roman" pitchFamily="18" charset="0"/>
                          <a:ea typeface="Calibri"/>
                          <a:cs typeface="Times New Roman" pitchFamily="18" charset="0"/>
                        </a:rPr>
                        <a:t>su Femminismi e diritto del</a:t>
                      </a:r>
                    </a:p>
                    <a:p>
                      <a:pPr>
                        <a:lnSpc>
                          <a:spcPct val="115000"/>
                        </a:lnSpc>
                        <a:spcAft>
                          <a:spcPts val="0"/>
                        </a:spcAft>
                      </a:pPr>
                      <a:r>
                        <a:rPr lang="it-IT" sz="900" dirty="0" smtClean="0">
                          <a:latin typeface="Times New Roman" pitchFamily="18" charset="0"/>
                          <a:ea typeface="Calibri"/>
                          <a:cs typeface="Times New Roman" pitchFamily="18" charset="0"/>
                        </a:rPr>
                        <a:t>Lavoro</a:t>
                      </a:r>
                    </a:p>
                    <a:p>
                      <a:pP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Unife</a:t>
                      </a:r>
                      <a:r>
                        <a:rPr lang="it-IT" sz="900" dirty="0" smtClean="0">
                          <a:latin typeface="Times New Roman" pitchFamily="18" charset="0"/>
                          <a:ea typeface="Calibri"/>
                          <a:cs typeface="Times New Roman" pitchFamily="18" charset="0"/>
                        </a:rPr>
                        <a:t>, Il Mulino, CNR</a:t>
                      </a:r>
                      <a:r>
                        <a:rPr lang="it-IT" sz="900" baseline="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ISMed</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12/3/2026</a:t>
                      </a:r>
                    </a:p>
                    <a:p>
                      <a:pPr>
                        <a:lnSpc>
                          <a:spcPct val="115000"/>
                        </a:lnSpc>
                        <a:spcAft>
                          <a:spcPts val="0"/>
                        </a:spcAft>
                      </a:pPr>
                      <a:r>
                        <a:rPr lang="it-IT" sz="900" dirty="0" smtClean="0">
                          <a:latin typeface="Times New Roman" pitchFamily="18" charset="0"/>
                          <a:ea typeface="Calibri"/>
                          <a:cs typeface="Times New Roman" pitchFamily="18" charset="0"/>
                        </a:rPr>
                        <a:t>ore 16.30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Casa </a:t>
                      </a:r>
                      <a:r>
                        <a:rPr lang="it-IT" sz="900" dirty="0" err="1" smtClean="0">
                          <a:latin typeface="Times New Roman" pitchFamily="18" charset="0"/>
                          <a:ea typeface="Calibri"/>
                          <a:cs typeface="Times New Roman" pitchFamily="18" charset="0"/>
                        </a:rPr>
                        <a:t>Nicolini</a:t>
                      </a:r>
                      <a:r>
                        <a:rPr lang="it-IT" sz="900" dirty="0" smtClean="0">
                          <a:latin typeface="Times New Roman" pitchFamily="18" charset="0"/>
                          <a:ea typeface="Calibri"/>
                          <a:cs typeface="Times New Roman" pitchFamily="18" charset="0"/>
                        </a:rPr>
                        <a:t>, Via Romiti 13</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9173">
                <a:tc>
                  <a:txBody>
                    <a:bodyPr/>
                    <a:lstStyle/>
                    <a:p>
                      <a:pPr>
                        <a:lnSpc>
                          <a:spcPct val="115000"/>
                        </a:lnSpc>
                        <a:spcAft>
                          <a:spcPts val="0"/>
                        </a:spcAft>
                      </a:pPr>
                      <a:r>
                        <a:rPr lang="it-IT" sz="900" dirty="0" smtClean="0">
                          <a:latin typeface="Times New Roman" pitchFamily="18" charset="0"/>
                          <a:ea typeface="Calibri"/>
                          <a:cs typeface="Times New Roman" pitchFamily="18" charset="0"/>
                        </a:rPr>
                        <a:t>45-Racconto di viaggio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India: a conoscere aspetti insoliti di un grande paese. Lo sguardo e l’esperienza di una donna che viaggia sola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Biblioteca Comunale “G. Bassani“ in collaborazione con Patrizia Lucchini.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19/3/2026, </a:t>
                      </a:r>
                    </a:p>
                    <a:p>
                      <a:pPr>
                        <a:lnSpc>
                          <a:spcPct val="115000"/>
                        </a:lnSpc>
                        <a:spcAft>
                          <a:spcPts val="0"/>
                        </a:spcAft>
                      </a:pPr>
                      <a:r>
                        <a:rPr lang="it-IT" sz="900" dirty="0" smtClean="0">
                          <a:latin typeface="Times New Roman" pitchFamily="18" charset="0"/>
                          <a:ea typeface="Calibri"/>
                          <a:cs typeface="Times New Roman" pitchFamily="18" charset="0"/>
                        </a:rPr>
                        <a:t>ore 17.00</a:t>
                      </a:r>
                    </a:p>
                    <a:p>
                      <a:pPr>
                        <a:lnSpc>
                          <a:spcPct val="115000"/>
                        </a:lnSpc>
                        <a:spcAft>
                          <a:spcPts val="0"/>
                        </a:spcAft>
                      </a:pPr>
                      <a:r>
                        <a:rPr lang="it-IT" sz="900" dirty="0" smtClean="0">
                          <a:latin typeface="Times New Roman" pitchFamily="18" charset="0"/>
                          <a:ea typeface="Calibri"/>
                          <a:cs typeface="Times New Roman" pitchFamily="18" charset="0"/>
                        </a:rPr>
                        <a:t>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Biblioteca Comunale “G. Bassani“  via </a:t>
                      </a:r>
                      <a:r>
                        <a:rPr lang="it-IT" sz="900" dirty="0" err="1" smtClean="0">
                          <a:latin typeface="Times New Roman" pitchFamily="18" charset="0"/>
                          <a:ea typeface="Calibri"/>
                          <a:cs typeface="Times New Roman" pitchFamily="18" charset="0"/>
                        </a:rPr>
                        <a:t>Grosoli</a:t>
                      </a:r>
                      <a:r>
                        <a:rPr lang="it-IT" sz="900" dirty="0" smtClean="0">
                          <a:latin typeface="Times New Roman" pitchFamily="18" charset="0"/>
                          <a:ea typeface="Calibri"/>
                          <a:cs typeface="Times New Roman" pitchFamily="18" charset="0"/>
                        </a:rPr>
                        <a:t>, 42 – 44122 Ferrara.  https://archibiblio.comune.ferrara.i t/</a:t>
                      </a:r>
                      <a:r>
                        <a:rPr lang="it-IT" sz="900" dirty="0" err="1" smtClean="0">
                          <a:latin typeface="Times New Roman" pitchFamily="18" charset="0"/>
                          <a:ea typeface="Calibri"/>
                          <a:cs typeface="Times New Roman" pitchFamily="18" charset="0"/>
                        </a:rPr>
                        <a:t>event</a:t>
                      </a:r>
                      <a:r>
                        <a:rPr lang="it-IT" sz="900" dirty="0" smtClean="0">
                          <a:latin typeface="Times New Roman" pitchFamily="18" charset="0"/>
                          <a:ea typeface="Calibri"/>
                          <a:cs typeface="Times New Roman" pitchFamily="18" charset="0"/>
                        </a:rPr>
                        <a:t>/1895/4900/</a:t>
                      </a:r>
                      <a:r>
                        <a:rPr lang="it-IT" sz="900" dirty="0" err="1" smtClean="0">
                          <a:latin typeface="Times New Roman" pitchFamily="18" charset="0"/>
                          <a:ea typeface="Calibri"/>
                          <a:cs typeface="Times New Roman" pitchFamily="18" charset="0"/>
                        </a:rPr>
                        <a:t>india-aconoscere-aspetti-insoliti-di-ungrande-paese</a:t>
                      </a:r>
                      <a:r>
                        <a:rPr lang="it-IT" sz="900" dirty="0" smtClean="0">
                          <a:latin typeface="Times New Roman" pitchFamily="18" charset="0"/>
                          <a:ea typeface="Calibri"/>
                          <a:cs typeface="Times New Roman" pitchFamily="18" charset="0"/>
                        </a:rPr>
                        <a:t>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10</a:t>
            </a:fld>
            <a:endParaRPr lang="it-I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332656"/>
          <a:ext cx="8496942" cy="4889754"/>
        </p:xfrm>
        <a:graphic>
          <a:graphicData uri="http://schemas.openxmlformats.org/drawingml/2006/table">
            <a:tbl>
              <a:tblPr/>
              <a:tblGrid>
                <a:gridCol w="1699153"/>
                <a:gridCol w="1699153"/>
                <a:gridCol w="1699153"/>
                <a:gridCol w="1060718"/>
                <a:gridCol w="2338765"/>
              </a:tblGrid>
              <a:tr h="423211">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211">
                <a:tc>
                  <a:txBody>
                    <a:bodyPr/>
                    <a:lstStyle/>
                    <a:p>
                      <a:pPr>
                        <a:lnSpc>
                          <a:spcPct val="115000"/>
                        </a:lnSpc>
                        <a:spcAft>
                          <a:spcPts val="0"/>
                        </a:spcAft>
                      </a:pPr>
                      <a:r>
                        <a:rPr lang="it-IT" sz="900" dirty="0" smtClean="0">
                          <a:latin typeface="Times New Roman" pitchFamily="18" charset="0"/>
                          <a:ea typeface="Calibri"/>
                          <a:cs typeface="Times New Roman" pitchFamily="18" charset="0"/>
                        </a:rPr>
                        <a:t>46-Convegni gratuiti, colloqui o</a:t>
                      </a:r>
                    </a:p>
                    <a:p>
                      <a:pPr>
                        <a:lnSpc>
                          <a:spcPct val="115000"/>
                        </a:lnSpc>
                        <a:spcAft>
                          <a:spcPts val="0"/>
                        </a:spcAft>
                      </a:pPr>
                      <a:r>
                        <a:rPr lang="it-IT" sz="900" dirty="0" smtClean="0">
                          <a:latin typeface="Times New Roman" pitchFamily="18" charset="0"/>
                          <a:ea typeface="Calibri"/>
                          <a:cs typeface="Times New Roman" pitchFamily="18" charset="0"/>
                        </a:rPr>
                        <a:t>test gratuiti, brochure, con</a:t>
                      </a:r>
                    </a:p>
                    <a:p>
                      <a:pPr>
                        <a:lnSpc>
                          <a:spcPct val="115000"/>
                        </a:lnSpc>
                        <a:spcAft>
                          <a:spcPts val="0"/>
                        </a:spcAft>
                      </a:pPr>
                      <a:r>
                        <a:rPr lang="it-IT" sz="900" dirty="0" smtClean="0">
                          <a:latin typeface="Times New Roman" pitchFamily="18" charset="0"/>
                          <a:ea typeface="Calibri"/>
                          <a:cs typeface="Times New Roman" pitchFamily="18" charset="0"/>
                        </a:rPr>
                        <a:t>coinvolgimento di diverse</a:t>
                      </a:r>
                    </a:p>
                    <a:p>
                      <a:pPr>
                        <a:lnSpc>
                          <a:spcPct val="115000"/>
                        </a:lnSpc>
                        <a:spcAft>
                          <a:spcPts val="0"/>
                        </a:spcAft>
                      </a:pPr>
                      <a:r>
                        <a:rPr lang="it-IT" sz="900" dirty="0" smtClean="0">
                          <a:latin typeface="Times New Roman" pitchFamily="18" charset="0"/>
                          <a:ea typeface="Calibri"/>
                          <a:cs typeface="Times New Roman" pitchFamily="18" charset="0"/>
                        </a:rPr>
                        <a:t>unità operative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Convegni gratuiti, colloqui o</a:t>
                      </a:r>
                    </a:p>
                    <a:p>
                      <a:pPr>
                        <a:lnSpc>
                          <a:spcPct val="115000"/>
                        </a:lnSpc>
                        <a:spcAft>
                          <a:spcPts val="0"/>
                        </a:spcAft>
                      </a:pPr>
                      <a:r>
                        <a:rPr lang="it-IT" sz="900" dirty="0" smtClean="0">
                          <a:latin typeface="Times New Roman" pitchFamily="18" charset="0"/>
                          <a:ea typeface="Calibri"/>
                          <a:cs typeface="Times New Roman" pitchFamily="18" charset="0"/>
                        </a:rPr>
                        <a:t>test gratuiti, brochure, con</a:t>
                      </a:r>
                    </a:p>
                    <a:p>
                      <a:pPr>
                        <a:lnSpc>
                          <a:spcPct val="115000"/>
                        </a:lnSpc>
                        <a:spcAft>
                          <a:spcPts val="0"/>
                        </a:spcAft>
                      </a:pPr>
                      <a:r>
                        <a:rPr lang="it-IT" sz="900" dirty="0" smtClean="0">
                          <a:latin typeface="Times New Roman" pitchFamily="18" charset="0"/>
                          <a:ea typeface="Calibri"/>
                          <a:cs typeface="Times New Roman" pitchFamily="18" charset="0"/>
                        </a:rPr>
                        <a:t>coinvolgimento di diverse</a:t>
                      </a:r>
                    </a:p>
                    <a:p>
                      <a:pPr>
                        <a:lnSpc>
                          <a:spcPct val="115000"/>
                        </a:lnSpc>
                        <a:spcAft>
                          <a:spcPts val="0"/>
                        </a:spcAft>
                      </a:pPr>
                      <a:r>
                        <a:rPr lang="it-IT" sz="900" dirty="0" smtClean="0">
                          <a:latin typeface="Times New Roman" pitchFamily="18" charset="0"/>
                          <a:ea typeface="Calibri"/>
                          <a:cs typeface="Times New Roman" pitchFamily="18" charset="0"/>
                        </a:rPr>
                        <a:t>unità operative</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(H) Open Week sulla</a:t>
                      </a:r>
                    </a:p>
                    <a:p>
                      <a:pPr algn="l">
                        <a:lnSpc>
                          <a:spcPct val="115000"/>
                        </a:lnSpc>
                        <a:spcAft>
                          <a:spcPts val="0"/>
                        </a:spcAft>
                      </a:pPr>
                      <a:r>
                        <a:rPr lang="it-IT" sz="900" dirty="0" smtClean="0">
                          <a:latin typeface="Times New Roman" pitchFamily="18" charset="0"/>
                          <a:ea typeface="Calibri"/>
                          <a:cs typeface="Times New Roman" pitchFamily="18" charset="0"/>
                        </a:rPr>
                        <a:t>Salute della Donna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Dal 22 al 29</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Aprile 2026</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Nelle sedi Aziendali di Ferrara 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Provincia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211">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47-Incontri informativi con la</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popolazione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Speed</a:t>
                      </a:r>
                      <a:r>
                        <a:rPr lang="it-IT" sz="900" dirty="0" smtClean="0">
                          <a:latin typeface="Times New Roman" pitchFamily="18" charset="0"/>
                          <a:ea typeface="Calibri"/>
                          <a:cs typeface="Times New Roman" pitchFamily="18" charset="0"/>
                        </a:rPr>
                        <a:t> Date per la</a:t>
                      </a:r>
                    </a:p>
                    <a:p>
                      <a:pPr>
                        <a:lnSpc>
                          <a:spcPct val="115000"/>
                        </a:lnSpc>
                        <a:spcAft>
                          <a:spcPts val="0"/>
                        </a:spcAft>
                      </a:pPr>
                      <a:r>
                        <a:rPr lang="it-IT" sz="900" dirty="0" smtClean="0">
                          <a:latin typeface="Times New Roman" pitchFamily="18" charset="0"/>
                          <a:ea typeface="Calibri"/>
                          <a:cs typeface="Times New Roman" pitchFamily="18" charset="0"/>
                        </a:rPr>
                        <a:t>prevenzione del tumore al</a:t>
                      </a:r>
                    </a:p>
                    <a:p>
                      <a:pPr>
                        <a:lnSpc>
                          <a:spcPct val="115000"/>
                        </a:lnSpc>
                        <a:spcAft>
                          <a:spcPts val="0"/>
                        </a:spcAft>
                      </a:pPr>
                      <a:r>
                        <a:rPr lang="it-IT" sz="900" dirty="0" smtClean="0">
                          <a:latin typeface="Times New Roman" pitchFamily="18" charset="0"/>
                          <a:ea typeface="Calibri"/>
                          <a:cs typeface="Times New Roman" pitchFamily="18" charset="0"/>
                        </a:rPr>
                        <a:t>collo dell’utero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Dott.ssa Caterina</a:t>
                      </a:r>
                    </a:p>
                    <a:p>
                      <a:pPr>
                        <a:lnSpc>
                          <a:spcPct val="115000"/>
                        </a:lnSpc>
                        <a:spcAft>
                          <a:spcPts val="0"/>
                        </a:spcAft>
                      </a:pPr>
                      <a:r>
                        <a:rPr lang="it-IT" sz="900" dirty="0" err="1" smtClean="0">
                          <a:latin typeface="Times New Roman" pitchFamily="18" charset="0"/>
                          <a:ea typeface="Calibri"/>
                          <a:cs typeface="Times New Roman" pitchFamily="18" charset="0"/>
                        </a:rPr>
                        <a:t>Palmonari</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Resp</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U.O.C</a:t>
                      </a:r>
                      <a:r>
                        <a:rPr lang="it-IT" sz="900" dirty="0" smtClean="0">
                          <a:latin typeface="Times New Roman" pitchFamily="18" charset="0"/>
                          <a:ea typeface="Calibri"/>
                          <a:cs typeface="Times New Roman" pitchFamily="18" charset="0"/>
                        </a:rPr>
                        <a:t>.</a:t>
                      </a:r>
                    </a:p>
                    <a:p>
                      <a:pPr>
                        <a:lnSpc>
                          <a:spcPct val="115000"/>
                        </a:lnSpc>
                        <a:spcAft>
                          <a:spcPts val="0"/>
                        </a:spcAft>
                      </a:pPr>
                      <a:r>
                        <a:rPr lang="it-IT" sz="900" dirty="0" smtClean="0">
                          <a:latin typeface="Times New Roman" pitchFamily="18" charset="0"/>
                          <a:ea typeface="Calibri"/>
                          <a:cs typeface="Times New Roman" pitchFamily="18" charset="0"/>
                        </a:rPr>
                        <a:t>Screening Oncologici</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24/3/2026</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Ferrara, Casa della Comunità di San</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Rocco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211">
                <a:tc>
                  <a:txBody>
                    <a:bodyPr/>
                    <a:lstStyle/>
                    <a:p>
                      <a:pPr>
                        <a:lnSpc>
                          <a:spcPct val="115000"/>
                        </a:lnSpc>
                        <a:spcAft>
                          <a:spcPts val="0"/>
                        </a:spcAft>
                      </a:pPr>
                      <a:r>
                        <a:rPr lang="it-IT" sz="900" dirty="0" smtClean="0">
                          <a:latin typeface="Times New Roman" pitchFamily="18" charset="0"/>
                          <a:ea typeface="Calibri"/>
                          <a:cs typeface="Times New Roman" pitchFamily="18" charset="0"/>
                        </a:rPr>
                        <a:t>48-Laboratori WE Frame:</a:t>
                      </a:r>
                    </a:p>
                    <a:p>
                      <a:pPr>
                        <a:lnSpc>
                          <a:spcPct val="115000"/>
                        </a:lnSpc>
                        <a:spcAft>
                          <a:spcPts val="0"/>
                        </a:spcAft>
                      </a:pPr>
                      <a:r>
                        <a:rPr lang="it-IT" sz="900" dirty="0" smtClean="0">
                          <a:latin typeface="Times New Roman" pitchFamily="18" charset="0"/>
                          <a:ea typeface="Calibri"/>
                          <a:cs typeface="Times New Roman" pitchFamily="18" charset="0"/>
                        </a:rPr>
                        <a:t>per un approccio</a:t>
                      </a:r>
                      <a:r>
                        <a:rPr lang="it-IT" sz="900" baseline="0" dirty="0" smtClean="0">
                          <a:latin typeface="Times New Roman" pitchFamily="18" charset="0"/>
                          <a:ea typeface="Calibri"/>
                          <a:cs typeface="Times New Roman" pitchFamily="18" charset="0"/>
                        </a:rPr>
                        <a:t> i</a:t>
                      </a:r>
                      <a:r>
                        <a:rPr lang="it-IT" sz="900" dirty="0" smtClean="0">
                          <a:latin typeface="Times New Roman" pitchFamily="18" charset="0"/>
                          <a:ea typeface="Calibri"/>
                          <a:cs typeface="Times New Roman" pitchFamily="18" charset="0"/>
                        </a:rPr>
                        <a:t>ntergenerazionale e</a:t>
                      </a:r>
                    </a:p>
                    <a:p>
                      <a:pPr>
                        <a:lnSpc>
                          <a:spcPct val="115000"/>
                        </a:lnSpc>
                        <a:spcAft>
                          <a:spcPts val="0"/>
                        </a:spcAft>
                      </a:pPr>
                      <a:r>
                        <a:rPr lang="it-IT" sz="900" dirty="0" err="1" smtClean="0">
                          <a:latin typeface="Times New Roman" pitchFamily="18" charset="0"/>
                          <a:ea typeface="Calibri"/>
                          <a:cs typeface="Times New Roman" pitchFamily="18" charset="0"/>
                        </a:rPr>
                        <a:t>intersezionale</a:t>
                      </a:r>
                      <a:r>
                        <a:rPr lang="it-IT" sz="900" dirty="0" smtClean="0">
                          <a:latin typeface="Times New Roman" pitchFamily="18" charset="0"/>
                          <a:ea typeface="Calibri"/>
                          <a:cs typeface="Times New Roman" pitchFamily="18" charset="0"/>
                        </a:rPr>
                        <a:t> al Diritto</a:t>
                      </a:r>
                    </a:p>
                    <a:p>
                      <a:pPr>
                        <a:lnSpc>
                          <a:spcPct val="115000"/>
                        </a:lnSpc>
                        <a:spcAft>
                          <a:spcPts val="0"/>
                        </a:spcAft>
                      </a:pPr>
                      <a:r>
                        <a:rPr lang="it-IT" sz="900" dirty="0" smtClean="0">
                          <a:latin typeface="Times New Roman" pitchFamily="18" charset="0"/>
                          <a:ea typeface="Calibri"/>
                          <a:cs typeface="Times New Roman" pitchFamily="18" charset="0"/>
                        </a:rPr>
                        <a:t>all’Uguaglianza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1) Equità e Potere</a:t>
                      </a:r>
                    </a:p>
                    <a:p>
                      <a:pPr>
                        <a:lnSpc>
                          <a:spcPct val="115000"/>
                        </a:lnSpc>
                        <a:spcAft>
                          <a:spcPts val="0"/>
                        </a:spcAft>
                      </a:pPr>
                      <a:r>
                        <a:rPr lang="it-IT" sz="900" dirty="0" smtClean="0">
                          <a:latin typeface="Times New Roman" pitchFamily="18" charset="0"/>
                          <a:ea typeface="Calibri"/>
                          <a:cs typeface="Times New Roman" pitchFamily="18" charset="0"/>
                        </a:rPr>
                        <a:t>2) Equità e Corpo</a:t>
                      </a:r>
                    </a:p>
                    <a:p>
                      <a:pPr>
                        <a:lnSpc>
                          <a:spcPct val="115000"/>
                        </a:lnSpc>
                        <a:spcAft>
                          <a:spcPts val="0"/>
                        </a:spcAft>
                      </a:pPr>
                      <a:r>
                        <a:rPr lang="it-IT" sz="900" dirty="0" smtClean="0">
                          <a:latin typeface="Times New Roman" pitchFamily="18" charset="0"/>
                          <a:ea typeface="Calibri"/>
                          <a:cs typeface="Times New Roman" pitchFamily="18" charset="0"/>
                        </a:rPr>
                        <a:t>3) Equità e Vulnerabilità</a:t>
                      </a:r>
                    </a:p>
                    <a:p>
                      <a:pPr>
                        <a:lnSpc>
                          <a:spcPct val="115000"/>
                        </a:lnSpc>
                        <a:spcAft>
                          <a:spcPts val="0"/>
                        </a:spcAft>
                      </a:pPr>
                      <a:r>
                        <a:rPr lang="it-IT" sz="900" dirty="0" smtClean="0">
                          <a:latin typeface="Times New Roman" pitchFamily="18" charset="0"/>
                          <a:ea typeface="Calibri"/>
                          <a:cs typeface="Times New Roman" pitchFamily="18" charset="0"/>
                        </a:rPr>
                        <a:t>4) </a:t>
                      </a:r>
                      <a:r>
                        <a:rPr lang="it-IT" sz="900" dirty="0" err="1" smtClean="0">
                          <a:latin typeface="Times New Roman" pitchFamily="18" charset="0"/>
                          <a:ea typeface="Calibri"/>
                          <a:cs typeface="Times New Roman" pitchFamily="18" charset="0"/>
                        </a:rPr>
                        <a:t>Lab</a:t>
                      </a:r>
                      <a:r>
                        <a:rPr lang="it-IT" sz="900" dirty="0" smtClean="0">
                          <a:latin typeface="Times New Roman" pitchFamily="18" charset="0"/>
                          <a:ea typeface="Calibri"/>
                          <a:cs typeface="Times New Roman" pitchFamily="18" charset="0"/>
                        </a:rPr>
                        <a:t>. Riepilogativo:</a:t>
                      </a:r>
                    </a:p>
                    <a:p>
                      <a:pPr>
                        <a:lnSpc>
                          <a:spcPct val="115000"/>
                        </a:lnSpc>
                        <a:spcAft>
                          <a:spcPts val="0"/>
                        </a:spcAft>
                      </a:pPr>
                      <a:r>
                        <a:rPr lang="it-IT" sz="900" dirty="0" smtClean="0">
                          <a:latin typeface="Times New Roman" pitchFamily="18" charset="0"/>
                          <a:ea typeface="Calibri"/>
                          <a:cs typeface="Times New Roman" pitchFamily="18" charset="0"/>
                        </a:rPr>
                        <a:t>Intergenerazione e</a:t>
                      </a:r>
                    </a:p>
                    <a:p>
                      <a:pPr>
                        <a:lnSpc>
                          <a:spcPct val="115000"/>
                        </a:lnSpc>
                        <a:spcAft>
                          <a:spcPts val="0"/>
                        </a:spcAft>
                      </a:pPr>
                      <a:r>
                        <a:rPr lang="it-IT" sz="900" dirty="0" smtClean="0">
                          <a:latin typeface="Times New Roman" pitchFamily="18" charset="0"/>
                          <a:ea typeface="Calibri"/>
                          <a:cs typeface="Times New Roman" pitchFamily="18" charset="0"/>
                        </a:rPr>
                        <a:t>Intersezione su tutti e 4 i</a:t>
                      </a:r>
                    </a:p>
                    <a:p>
                      <a:pPr>
                        <a:lnSpc>
                          <a:spcPct val="115000"/>
                        </a:lnSpc>
                        <a:spcAft>
                          <a:spcPts val="0"/>
                        </a:spcAft>
                      </a:pPr>
                      <a:r>
                        <a:rPr lang="it-IT" sz="900" dirty="0" smtClean="0">
                          <a:latin typeface="Times New Roman" pitchFamily="18" charset="0"/>
                          <a:ea typeface="Calibri"/>
                          <a:cs typeface="Times New Roman" pitchFamily="18" charset="0"/>
                        </a:rPr>
                        <a:t>temi: differenze, potere,</a:t>
                      </a:r>
                    </a:p>
                    <a:p>
                      <a:pPr>
                        <a:lnSpc>
                          <a:spcPct val="115000"/>
                        </a:lnSpc>
                        <a:spcAft>
                          <a:spcPts val="0"/>
                        </a:spcAft>
                      </a:pPr>
                      <a:r>
                        <a:rPr lang="it-IT" sz="900" dirty="0" smtClean="0">
                          <a:latin typeface="Times New Roman" pitchFamily="18" charset="0"/>
                          <a:ea typeface="Calibri"/>
                          <a:cs typeface="Times New Roman" pitchFamily="18" charset="0"/>
                        </a:rPr>
                        <a:t>corpo e vulnerabilità</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C.D.S.</a:t>
                      </a:r>
                      <a:r>
                        <a:rPr lang="it-IT" sz="900" dirty="0" smtClean="0">
                          <a:latin typeface="Times New Roman" pitchFamily="18" charset="0"/>
                          <a:ea typeface="Calibri"/>
                          <a:cs typeface="Times New Roman" pitchFamily="18" charset="0"/>
                        </a:rPr>
                        <a:t> Centro Ricerche</a:t>
                      </a:r>
                    </a:p>
                    <a:p>
                      <a:pPr>
                        <a:lnSpc>
                          <a:spcPct val="115000"/>
                        </a:lnSpc>
                        <a:spcAft>
                          <a:spcPts val="0"/>
                        </a:spcAft>
                      </a:pPr>
                      <a:r>
                        <a:rPr lang="it-IT" sz="900" dirty="0" smtClean="0">
                          <a:latin typeface="Times New Roman" pitchFamily="18" charset="0"/>
                          <a:ea typeface="Calibri"/>
                          <a:cs typeface="Times New Roman" pitchFamily="18" charset="0"/>
                        </a:rPr>
                        <a:t>Documentazione e Studi</a:t>
                      </a:r>
                    </a:p>
                    <a:p>
                      <a:pPr>
                        <a:lnSpc>
                          <a:spcPct val="115000"/>
                        </a:lnSpc>
                        <a:spcAft>
                          <a:spcPts val="0"/>
                        </a:spcAft>
                      </a:pPr>
                      <a:r>
                        <a:rPr lang="it-IT" sz="900" dirty="0" smtClean="0">
                          <a:latin typeface="Times New Roman" pitchFamily="18" charset="0"/>
                          <a:ea typeface="Calibri"/>
                          <a:cs typeface="Times New Roman" pitchFamily="18" charset="0"/>
                        </a:rPr>
                        <a:t>Economico e Sociali </a:t>
                      </a:r>
                      <a:r>
                        <a:rPr lang="it-IT" sz="900" dirty="0" err="1" smtClean="0">
                          <a:latin typeface="Times New Roman" pitchFamily="18" charset="0"/>
                          <a:ea typeface="Calibri"/>
                          <a:cs typeface="Times New Roman" pitchFamily="18" charset="0"/>
                        </a:rPr>
                        <a:t>OdV</a:t>
                      </a:r>
                      <a:endParaRPr lang="it-IT" sz="900" dirty="0" smtClean="0">
                        <a:latin typeface="Times New Roman" pitchFamily="18" charset="0"/>
                        <a:ea typeface="Calibri"/>
                        <a:cs typeface="Times New Roman" pitchFamily="18" charset="0"/>
                      </a:endParaRPr>
                    </a:p>
                    <a:p>
                      <a:pPr>
                        <a:lnSpc>
                          <a:spcPct val="115000"/>
                        </a:lnSpc>
                        <a:spcAft>
                          <a:spcPts val="0"/>
                        </a:spcAft>
                      </a:pPr>
                      <a:r>
                        <a:rPr lang="it-IT" sz="900" dirty="0" smtClean="0">
                          <a:latin typeface="Times New Roman" pitchFamily="18" charset="0"/>
                          <a:ea typeface="Calibri"/>
                          <a:cs typeface="Times New Roman" pitchFamily="18" charset="0"/>
                        </a:rPr>
                        <a:t>Partner: UNIFE-OE APS-</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indent="-228600">
                        <a:lnSpc>
                          <a:spcPct val="115000"/>
                        </a:lnSpc>
                        <a:spcAft>
                          <a:spcPts val="0"/>
                        </a:spcAft>
                        <a:buAutoNum type="arabicParenR"/>
                      </a:pPr>
                      <a:r>
                        <a:rPr lang="it-IT" sz="900" dirty="0" smtClean="0">
                          <a:latin typeface="Times New Roman" pitchFamily="18" charset="0"/>
                          <a:ea typeface="Calibri"/>
                          <a:cs typeface="Times New Roman" pitchFamily="18" charset="0"/>
                        </a:rPr>
                        <a:t>31 marzo  o </a:t>
                      </a:r>
                      <a:r>
                        <a:rPr lang="it-IT" sz="900" baseline="0" dirty="0" smtClean="0">
                          <a:latin typeface="Times New Roman" pitchFamily="18" charset="0"/>
                          <a:ea typeface="Calibri"/>
                          <a:cs typeface="Times New Roman" pitchFamily="18" charset="0"/>
                        </a:rPr>
                        <a:t>               </a:t>
                      </a:r>
                      <a:endParaRPr lang="it-IT" sz="900" dirty="0" smtClean="0">
                        <a:latin typeface="Times New Roman" pitchFamily="18" charset="0"/>
                        <a:ea typeface="Calibri"/>
                        <a:cs typeface="Times New Roman" pitchFamily="18" charset="0"/>
                      </a:endParaRPr>
                    </a:p>
                    <a:p>
                      <a:pPr marL="228600" indent="-228600">
                        <a:lnSpc>
                          <a:spcPct val="115000"/>
                        </a:lnSpc>
                        <a:spcAft>
                          <a:spcPts val="0"/>
                        </a:spcAft>
                        <a:buNone/>
                      </a:pP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 aprile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2026</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r>
                        <a:rPr lang="it-IT" sz="900" dirty="0" smtClean="0">
                          <a:latin typeface="Times New Roman" pitchFamily="18" charset="0"/>
                          <a:ea typeface="Calibri"/>
                          <a:cs typeface="Times New Roman" pitchFamily="18" charset="0"/>
                        </a:rPr>
                        <a:t>2) 15 aprile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2026</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r>
                        <a:rPr lang="it-IT" sz="900" dirty="0" smtClean="0">
                          <a:latin typeface="Times New Roman" pitchFamily="18" charset="0"/>
                          <a:ea typeface="Calibri"/>
                          <a:cs typeface="Times New Roman" pitchFamily="18" charset="0"/>
                        </a:rPr>
                        <a:t>3) 27 aprile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2026</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r>
                        <a:rPr lang="it-IT" sz="900" dirty="0" smtClean="0">
                          <a:latin typeface="Times New Roman" pitchFamily="18" charset="0"/>
                          <a:ea typeface="Calibri"/>
                          <a:cs typeface="Times New Roman" pitchFamily="18" charset="0"/>
                        </a:rPr>
                        <a:t>4) 7/8 maggio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2026</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UNIFE – Dipartimento Giurisprudenza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211">
                <a:tc>
                  <a:txBody>
                    <a:bodyPr/>
                    <a:lstStyle/>
                    <a:p>
                      <a:pPr>
                        <a:lnSpc>
                          <a:spcPct val="115000"/>
                        </a:lnSpc>
                        <a:spcAft>
                          <a:spcPts val="0"/>
                        </a:spcAft>
                      </a:pPr>
                      <a:r>
                        <a:rPr lang="it-IT" sz="900" dirty="0" smtClean="0">
                          <a:latin typeface="Times New Roman" pitchFamily="18" charset="0"/>
                          <a:ea typeface="Calibri"/>
                          <a:cs typeface="Times New Roman" pitchFamily="18" charset="0"/>
                        </a:rPr>
                        <a:t>49-Short video sullo screening</a:t>
                      </a:r>
                    </a:p>
                    <a:p>
                      <a:pPr>
                        <a:lnSpc>
                          <a:spcPct val="115000"/>
                        </a:lnSpc>
                        <a:spcAft>
                          <a:spcPts val="0"/>
                        </a:spcAft>
                      </a:pPr>
                      <a:r>
                        <a:rPr lang="it-IT" sz="900" dirty="0" smtClean="0">
                          <a:latin typeface="Times New Roman" pitchFamily="18" charset="0"/>
                          <a:ea typeface="Calibri"/>
                          <a:cs typeface="Times New Roman" pitchFamily="18" charset="0"/>
                        </a:rPr>
                        <a:t>di prevenzione dei tumori</a:t>
                      </a:r>
                    </a:p>
                    <a:p>
                      <a:pPr>
                        <a:lnSpc>
                          <a:spcPct val="115000"/>
                        </a:lnSpc>
                        <a:spcAft>
                          <a:spcPts val="0"/>
                        </a:spcAft>
                      </a:pPr>
                      <a:r>
                        <a:rPr lang="it-IT" sz="900" dirty="0" smtClean="0">
                          <a:latin typeface="Times New Roman" pitchFamily="18" charset="0"/>
                          <a:ea typeface="Calibri"/>
                          <a:cs typeface="Times New Roman" pitchFamily="18" charset="0"/>
                        </a:rPr>
                        <a:t>del collo dell’utero</a:t>
                      </a:r>
                    </a:p>
                    <a:p>
                      <a:pPr>
                        <a:lnSpc>
                          <a:spcPct val="115000"/>
                        </a:lnSpc>
                        <a:spcAft>
                          <a:spcPts val="0"/>
                        </a:spcAft>
                      </a:pPr>
                      <a:r>
                        <a:rPr lang="it-IT" sz="900" dirty="0" err="1" smtClean="0">
                          <a:latin typeface="Times New Roman" pitchFamily="18" charset="0"/>
                          <a:ea typeface="Calibri"/>
                          <a:cs typeface="Times New Roman" pitchFamily="18" charset="0"/>
                        </a:rPr>
                        <a:t>autoprelievo</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Self-</a:t>
                      </a:r>
                      <a:endParaRPr lang="it-IT" sz="900" dirty="0" smtClean="0">
                        <a:latin typeface="Times New Roman" pitchFamily="18" charset="0"/>
                        <a:ea typeface="Calibri"/>
                        <a:cs typeface="Times New Roman" pitchFamily="18" charset="0"/>
                      </a:endParaRPr>
                    </a:p>
                    <a:p>
                      <a:pPr>
                        <a:lnSpc>
                          <a:spcPct val="115000"/>
                        </a:lnSpc>
                        <a:spcAft>
                          <a:spcPts val="0"/>
                        </a:spcAft>
                      </a:pPr>
                      <a:r>
                        <a:rPr lang="it-IT" sz="900" dirty="0" err="1" smtClean="0">
                          <a:latin typeface="Times New Roman" pitchFamily="18" charset="0"/>
                          <a:ea typeface="Calibri"/>
                          <a:cs typeface="Times New Roman" pitchFamily="18" charset="0"/>
                        </a:rPr>
                        <a:t>samplig</a:t>
                      </a:r>
                      <a:r>
                        <a:rPr lang="it-IT" sz="900" dirty="0" smtClean="0">
                          <a:latin typeface="Times New Roman" pitchFamily="18" charset="0"/>
                          <a:ea typeface="Calibri"/>
                          <a:cs typeface="Times New Roman" pitchFamily="18" charset="0"/>
                        </a:rPr>
                        <a:t>)</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Video sullo screening di</a:t>
                      </a:r>
                    </a:p>
                    <a:p>
                      <a:pPr>
                        <a:lnSpc>
                          <a:spcPct val="115000"/>
                        </a:lnSpc>
                        <a:spcAft>
                          <a:spcPts val="0"/>
                        </a:spcAft>
                      </a:pPr>
                      <a:r>
                        <a:rPr lang="it-IT" sz="900" dirty="0" smtClean="0">
                          <a:latin typeface="Times New Roman" pitchFamily="18" charset="0"/>
                          <a:ea typeface="Calibri"/>
                          <a:cs typeface="Times New Roman" pitchFamily="18" charset="0"/>
                        </a:rPr>
                        <a:t>prevenzione dei tumori del</a:t>
                      </a:r>
                    </a:p>
                    <a:p>
                      <a:pPr>
                        <a:lnSpc>
                          <a:spcPct val="115000"/>
                        </a:lnSpc>
                        <a:spcAft>
                          <a:spcPts val="0"/>
                        </a:spcAft>
                      </a:pPr>
                      <a:r>
                        <a:rPr lang="it-IT" sz="900" dirty="0" smtClean="0">
                          <a:latin typeface="Times New Roman" pitchFamily="18" charset="0"/>
                          <a:ea typeface="Calibri"/>
                          <a:cs typeface="Times New Roman" pitchFamily="18" charset="0"/>
                        </a:rPr>
                        <a:t>collo dell’utero </a:t>
                      </a:r>
                      <a:r>
                        <a:rPr lang="it-IT" sz="900" dirty="0" err="1" smtClean="0">
                          <a:latin typeface="Times New Roman" pitchFamily="18" charset="0"/>
                          <a:ea typeface="Calibri"/>
                          <a:cs typeface="Times New Roman" pitchFamily="18" charset="0"/>
                        </a:rPr>
                        <a:t>autoprelievo</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Dott.ssa Caterina</a:t>
                      </a:r>
                    </a:p>
                    <a:p>
                      <a:pPr>
                        <a:lnSpc>
                          <a:spcPct val="115000"/>
                        </a:lnSpc>
                        <a:spcAft>
                          <a:spcPts val="0"/>
                        </a:spcAft>
                      </a:pPr>
                      <a:r>
                        <a:rPr lang="it-IT" sz="900" dirty="0" err="1" smtClean="0">
                          <a:latin typeface="Times New Roman" pitchFamily="18" charset="0"/>
                          <a:ea typeface="Calibri"/>
                          <a:cs typeface="Times New Roman" pitchFamily="18" charset="0"/>
                        </a:rPr>
                        <a:t>Palmonari</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U.O.C</a:t>
                      </a:r>
                      <a:r>
                        <a:rPr lang="it-IT" sz="900" dirty="0" smtClean="0">
                          <a:latin typeface="Times New Roman" pitchFamily="18" charset="0"/>
                          <a:ea typeface="Calibri"/>
                          <a:cs typeface="Times New Roman" pitchFamily="18" charset="0"/>
                        </a:rPr>
                        <a:t>.</a:t>
                      </a:r>
                    </a:p>
                    <a:p>
                      <a:pPr>
                        <a:lnSpc>
                          <a:spcPct val="115000"/>
                        </a:lnSpc>
                        <a:spcAft>
                          <a:spcPts val="0"/>
                        </a:spcAft>
                      </a:pPr>
                      <a:r>
                        <a:rPr lang="it-IT" sz="900" dirty="0" smtClean="0">
                          <a:latin typeface="Times New Roman" pitchFamily="18" charset="0"/>
                          <a:ea typeface="Calibri"/>
                          <a:cs typeface="Times New Roman" pitchFamily="18" charset="0"/>
                        </a:rPr>
                        <a:t>Screening Oncologici in</a:t>
                      </a:r>
                    </a:p>
                    <a:p>
                      <a:pPr>
                        <a:lnSpc>
                          <a:spcPct val="115000"/>
                        </a:lnSpc>
                        <a:spcAft>
                          <a:spcPts val="0"/>
                        </a:spcAft>
                      </a:pPr>
                      <a:r>
                        <a:rPr lang="it-IT" sz="900" dirty="0" smtClean="0">
                          <a:latin typeface="Times New Roman" pitchFamily="18" charset="0"/>
                          <a:ea typeface="Calibri"/>
                          <a:cs typeface="Times New Roman" pitchFamily="18" charset="0"/>
                        </a:rPr>
                        <a:t>collaborazione con Ufficio</a:t>
                      </a:r>
                    </a:p>
                    <a:p>
                      <a:pPr>
                        <a:lnSpc>
                          <a:spcPct val="115000"/>
                        </a:lnSpc>
                        <a:spcAft>
                          <a:spcPts val="0"/>
                        </a:spcAft>
                      </a:pPr>
                      <a:r>
                        <a:rPr lang="it-IT" sz="900" dirty="0" smtClean="0">
                          <a:latin typeface="Times New Roman" pitchFamily="18" charset="0"/>
                          <a:ea typeface="Calibri"/>
                          <a:cs typeface="Times New Roman" pitchFamily="18" charset="0"/>
                        </a:rPr>
                        <a:t>Stampa e Comunicazione</a:t>
                      </a:r>
                    </a:p>
                    <a:p>
                      <a:pPr>
                        <a:lnSpc>
                          <a:spcPct val="115000"/>
                        </a:lnSpc>
                        <a:spcAft>
                          <a:spcPts val="0"/>
                        </a:spcAft>
                      </a:pPr>
                      <a:r>
                        <a:rPr lang="it-IT" sz="900" dirty="0" smtClean="0">
                          <a:latin typeface="Times New Roman" pitchFamily="18" charset="0"/>
                          <a:ea typeface="Calibri"/>
                          <a:cs typeface="Times New Roman" pitchFamily="18" charset="0"/>
                        </a:rPr>
                        <a:t>Azienda USL di Ferrara</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Sui social principali Aziendali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3211">
                <a:tc>
                  <a:txBody>
                    <a:bodyPr/>
                    <a:lstStyle/>
                    <a:p>
                      <a:pPr>
                        <a:lnSpc>
                          <a:spcPct val="115000"/>
                        </a:lnSpc>
                        <a:spcAft>
                          <a:spcPts val="0"/>
                        </a:spcAft>
                      </a:pPr>
                      <a:r>
                        <a:rPr lang="it-IT" sz="900" dirty="0" smtClean="0">
                          <a:latin typeface="Times New Roman" pitchFamily="18" charset="0"/>
                          <a:ea typeface="Calibri"/>
                          <a:cs typeface="Times New Roman" pitchFamily="18" charset="0"/>
                        </a:rPr>
                        <a:t>50-Narrazione,</a:t>
                      </a:r>
                      <a:r>
                        <a:rPr lang="it-IT" sz="900" baseline="0" dirty="0" smtClean="0">
                          <a:latin typeface="Times New Roman" pitchFamily="18" charset="0"/>
                          <a:ea typeface="Calibri"/>
                          <a:cs typeface="Times New Roman" pitchFamily="18" charset="0"/>
                        </a:rPr>
                        <a:t> testimonianza e aneddoti, episodi e ricordi, interviste e lettere aperte</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L’</a:t>
                      </a:r>
                      <a:r>
                        <a:rPr lang="it-IT" sz="900" dirty="0" err="1" smtClean="0">
                          <a:latin typeface="Times New Roman" pitchFamily="18" charset="0"/>
                          <a:ea typeface="Calibri"/>
                          <a:cs typeface="Times New Roman" pitchFamily="18" charset="0"/>
                        </a:rPr>
                        <a:t>Ansalda</a:t>
                      </a:r>
                      <a:r>
                        <a:rPr lang="it-IT" sz="900" dirty="0" smtClean="0">
                          <a:latin typeface="Times New Roman" pitchFamily="18" charset="0"/>
                          <a:ea typeface="Calibri"/>
                          <a:cs typeface="Times New Roman" pitchFamily="18" charset="0"/>
                        </a:rPr>
                        <a:t>; la vita politica è stata il mio mondo, volevo essere nel mio tempo e ci sono stata!</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UDI Ferrara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9/4/2026</a:t>
                      </a:r>
                    </a:p>
                    <a:p>
                      <a:pPr>
                        <a:lnSpc>
                          <a:spcPct val="115000"/>
                        </a:lnSpc>
                        <a:spcAft>
                          <a:spcPts val="0"/>
                        </a:spcAft>
                      </a:pPr>
                      <a:r>
                        <a:rPr lang="it-IT" sz="900" dirty="0" smtClean="0">
                          <a:latin typeface="Times New Roman" pitchFamily="18" charset="0"/>
                          <a:ea typeface="Calibri"/>
                          <a:cs typeface="Times New Roman" pitchFamily="18" charset="0"/>
                        </a:rPr>
                        <a:t>ore  16.30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Sala Agnelli- Biblioteca Ariostea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11</a:t>
            </a:fld>
            <a:endParaRPr lang="it-IT"/>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737319"/>
          <a:ext cx="8496942" cy="4155859"/>
        </p:xfrm>
        <a:graphic>
          <a:graphicData uri="http://schemas.openxmlformats.org/drawingml/2006/table">
            <a:tbl>
              <a:tblPr/>
              <a:tblGrid>
                <a:gridCol w="1699153"/>
                <a:gridCol w="1699153"/>
                <a:gridCol w="1699153"/>
                <a:gridCol w="1060718"/>
                <a:gridCol w="2338765"/>
              </a:tblGrid>
              <a:tr h="675457">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51-Incontro pubblico con Donata Columbro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"Perché contare i </a:t>
                      </a:r>
                      <a:r>
                        <a:rPr lang="it-IT" sz="900" dirty="0" err="1" smtClean="0">
                          <a:latin typeface="Times New Roman" pitchFamily="18" charset="0"/>
                          <a:ea typeface="Calibri"/>
                          <a:cs typeface="Times New Roman" pitchFamily="18" charset="0"/>
                        </a:rPr>
                        <a:t>femminicidi</a:t>
                      </a:r>
                      <a:r>
                        <a:rPr lang="it-IT" sz="900" dirty="0" smtClean="0">
                          <a:latin typeface="Times New Roman" pitchFamily="18" charset="0"/>
                          <a:ea typeface="Calibri"/>
                          <a:cs typeface="Times New Roman" pitchFamily="18" charset="0"/>
                        </a:rPr>
                        <a:t> è un atto politico"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Comune di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5/3/2026</a:t>
                      </a:r>
                    </a:p>
                    <a:p>
                      <a:pPr algn="l">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 20.30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Palazzo del Governatore di Cento -  Sala "F </a:t>
                      </a:r>
                      <a:r>
                        <a:rPr lang="it-IT" sz="900" dirty="0" err="1" smtClean="0">
                          <a:latin typeface="Times New Roman" pitchFamily="18" charset="0"/>
                          <a:ea typeface="Calibri"/>
                          <a:cs typeface="Times New Roman" pitchFamily="18" charset="0"/>
                        </a:rPr>
                        <a:t>Zarri</a:t>
                      </a:r>
                      <a:r>
                        <a:rPr lang="it-IT" sz="900" dirty="0" smtClean="0">
                          <a:latin typeface="Times New Roman" pitchFamily="18" charset="0"/>
                          <a:ea typeface="Calibri"/>
                          <a:cs typeface="Times New Roman" pitchFamily="18" charset="0"/>
                        </a:rPr>
                        <a:t>" Piazza Guercino, 39 -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52-Tavola rotonda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Interventi sui diritti delle</a:t>
                      </a:r>
                    </a:p>
                    <a:p>
                      <a:pPr>
                        <a:lnSpc>
                          <a:spcPct val="115000"/>
                        </a:lnSpc>
                        <a:spcAft>
                          <a:spcPts val="0"/>
                        </a:spcAft>
                      </a:pPr>
                      <a:r>
                        <a:rPr lang="it-IT" sz="900" dirty="0" smtClean="0">
                          <a:latin typeface="Times New Roman" pitchFamily="18" charset="0"/>
                          <a:ea typeface="Calibri"/>
                          <a:cs typeface="Times New Roman" pitchFamily="18" charset="0"/>
                        </a:rPr>
                        <a:t>donne e sulla toponomastica</a:t>
                      </a:r>
                    </a:p>
                    <a:p>
                      <a:pPr>
                        <a:lnSpc>
                          <a:spcPct val="115000"/>
                        </a:lnSpc>
                        <a:spcAft>
                          <a:spcPts val="0"/>
                        </a:spcAft>
                      </a:pPr>
                      <a:r>
                        <a:rPr lang="it-IT" sz="900" dirty="0" smtClean="0">
                          <a:latin typeface="Times New Roman" pitchFamily="18" charset="0"/>
                          <a:ea typeface="Calibri"/>
                          <a:cs typeface="Times New Roman" pitchFamily="18" charset="0"/>
                        </a:rPr>
                        <a:t>femminile argentana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Consulta delle donne</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7/3/2026</a:t>
                      </a:r>
                    </a:p>
                    <a:p>
                      <a:pPr>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16.30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Mercato centro culturale Piazza</a:t>
                      </a:r>
                    </a:p>
                    <a:p>
                      <a:pPr>
                        <a:lnSpc>
                          <a:spcPct val="115000"/>
                        </a:lnSpc>
                        <a:spcAft>
                          <a:spcPts val="0"/>
                        </a:spcAft>
                      </a:pPr>
                      <a:r>
                        <a:rPr lang="it-IT" sz="900" dirty="0" smtClean="0">
                          <a:latin typeface="Times New Roman" pitchFamily="18" charset="0"/>
                          <a:ea typeface="Calibri"/>
                          <a:cs typeface="Times New Roman" pitchFamily="18" charset="0"/>
                        </a:rPr>
                        <a:t>Marconi,1 Argenta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53-Conferenza / incontro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con l’autore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Le donne che hanno fatto la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storia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Comune di Riva del Po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08/03/2026 </a:t>
                      </a:r>
                    </a:p>
                    <a:p>
                      <a:pPr algn="l">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16:30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https://www.comune.rivadelpo.fe.it/viver-il-comune/eventi/giornata-internazionale-</a:t>
                      </a:r>
                    </a:p>
                    <a:p>
                      <a:pPr algn="l">
                        <a:lnSpc>
                          <a:spcPct val="115000"/>
                        </a:lnSpc>
                        <a:spcAft>
                          <a:spcPts val="0"/>
                        </a:spcAft>
                      </a:pPr>
                      <a:r>
                        <a:rPr lang="it-IT" sz="900" dirty="0" err="1" smtClean="0">
                          <a:latin typeface="Times New Roman" pitchFamily="18" charset="0"/>
                          <a:ea typeface="Calibri"/>
                          <a:cs typeface="Times New Roman" pitchFamily="18" charset="0"/>
                        </a:rPr>
                        <a:t>della-donna-incontro-con-la-giornalista-</a:t>
                      </a:r>
                      <a:endParaRPr lang="it-IT" sz="900" dirty="0" smtClean="0">
                        <a:latin typeface="Times New Roman" pitchFamily="18" charset="0"/>
                        <a:ea typeface="Calibri"/>
                        <a:cs typeface="Times New Roman" pitchFamily="18" charset="0"/>
                      </a:endParaRPr>
                    </a:p>
                    <a:p>
                      <a:pPr algn="l">
                        <a:lnSpc>
                          <a:spcPct val="115000"/>
                        </a:lnSpc>
                        <a:spcAft>
                          <a:spcPts val="0"/>
                        </a:spcAft>
                      </a:pPr>
                      <a:r>
                        <a:rPr lang="it-IT" sz="900" dirty="0" err="1" smtClean="0">
                          <a:latin typeface="Times New Roman" pitchFamily="18" charset="0"/>
                          <a:ea typeface="Calibri"/>
                          <a:cs typeface="Times New Roman" pitchFamily="18" charset="0"/>
                        </a:rPr>
                        <a:t>irene-vella-al-centro-civico-di-berra</a:t>
                      </a:r>
                      <a:r>
                        <a:rPr lang="it-IT" sz="900" dirty="0" smtClean="0">
                          <a:latin typeface="Times New Roman" pitchFamily="18" charset="0"/>
                          <a:ea typeface="Calibri"/>
                          <a:cs typeface="Times New Roman" pitchFamily="18" charset="0"/>
                        </a:rPr>
                        <a:t>/</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54-Conferenza con la</a:t>
                      </a:r>
                    </a:p>
                    <a:p>
                      <a:pPr>
                        <a:lnSpc>
                          <a:spcPct val="115000"/>
                        </a:lnSpc>
                        <a:spcAft>
                          <a:spcPts val="0"/>
                        </a:spcAft>
                      </a:pPr>
                      <a:r>
                        <a:rPr lang="it-IT" sz="900" dirty="0" smtClean="0">
                          <a:latin typeface="Times New Roman" pitchFamily="18" charset="0"/>
                          <a:ea typeface="Calibri"/>
                          <a:cs typeface="Times New Roman" pitchFamily="18" charset="0"/>
                        </a:rPr>
                        <a:t>partecipazione della</a:t>
                      </a:r>
                    </a:p>
                    <a:p>
                      <a:pPr>
                        <a:lnSpc>
                          <a:spcPct val="115000"/>
                        </a:lnSpc>
                        <a:spcAft>
                          <a:spcPts val="0"/>
                        </a:spcAft>
                      </a:pPr>
                      <a:r>
                        <a:rPr lang="it-IT" sz="900" dirty="0" smtClean="0">
                          <a:latin typeface="Times New Roman" pitchFamily="18" charset="0"/>
                          <a:ea typeface="Calibri"/>
                          <a:cs typeface="Times New Roman" pitchFamily="18" charset="0"/>
                        </a:rPr>
                        <a:t>Consigliera di Parità</a:t>
                      </a:r>
                    </a:p>
                    <a:p>
                      <a:pPr>
                        <a:lnSpc>
                          <a:spcPct val="115000"/>
                        </a:lnSpc>
                        <a:spcAft>
                          <a:spcPts val="0"/>
                        </a:spcAft>
                      </a:pPr>
                      <a:r>
                        <a:rPr lang="it-IT" sz="900" dirty="0" smtClean="0">
                          <a:latin typeface="Times New Roman" pitchFamily="18" charset="0"/>
                          <a:ea typeface="Calibri"/>
                          <a:cs typeface="Times New Roman" pitchFamily="18" charset="0"/>
                        </a:rPr>
                        <a:t>Annalisa </a:t>
                      </a:r>
                      <a:r>
                        <a:rPr lang="it-IT" sz="900" dirty="0" err="1" smtClean="0">
                          <a:latin typeface="Times New Roman" pitchFamily="18" charset="0"/>
                          <a:ea typeface="Calibri"/>
                          <a:cs typeface="Times New Roman" pitchFamily="18" charset="0"/>
                        </a:rPr>
                        <a:t>Felletti</a:t>
                      </a: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“Esserci per contare”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Coordinamento donne SPI</a:t>
                      </a:r>
                    </a:p>
                    <a:p>
                      <a:pPr>
                        <a:lnSpc>
                          <a:spcPct val="115000"/>
                        </a:lnSpc>
                        <a:spcAft>
                          <a:spcPts val="0"/>
                        </a:spcAft>
                      </a:pPr>
                      <a:r>
                        <a:rPr lang="it-IT" sz="900" dirty="0" smtClean="0">
                          <a:latin typeface="Times New Roman" pitchFamily="18" charset="0"/>
                          <a:ea typeface="Calibri"/>
                          <a:cs typeface="Times New Roman" pitchFamily="18" charset="0"/>
                        </a:rPr>
                        <a:t>CGIL e Comune di Copparo</a:t>
                      </a:r>
                    </a:p>
                    <a:p>
                      <a:pPr>
                        <a:lnSpc>
                          <a:spcPct val="115000"/>
                        </a:lnSpc>
                        <a:spcAft>
                          <a:spcPts val="0"/>
                        </a:spcAft>
                      </a:pPr>
                      <a:r>
                        <a:rPr lang="it-IT" sz="900" dirty="0" smtClean="0">
                          <a:latin typeface="Times New Roman" pitchFamily="18" charset="0"/>
                          <a:ea typeface="Calibri"/>
                          <a:cs typeface="Times New Roman" pitchFamily="18" charset="0"/>
                        </a:rPr>
                        <a:t>(Assessorato alla Cultura e</a:t>
                      </a:r>
                    </a:p>
                    <a:p>
                      <a:pPr>
                        <a:lnSpc>
                          <a:spcPct val="115000"/>
                        </a:lnSpc>
                        <a:spcAft>
                          <a:spcPts val="0"/>
                        </a:spcAft>
                      </a:pPr>
                      <a:r>
                        <a:rPr lang="it-IT" sz="900" dirty="0" smtClean="0">
                          <a:latin typeface="Times New Roman" pitchFamily="18" charset="0"/>
                          <a:ea typeface="Calibri"/>
                          <a:cs typeface="Times New Roman" pitchFamily="18" charset="0"/>
                        </a:rPr>
                        <a:t>alle Pari Opportunità)</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10 marzo,</a:t>
                      </a:r>
                    </a:p>
                    <a:p>
                      <a:pPr>
                        <a:lnSpc>
                          <a:spcPct val="115000"/>
                        </a:lnSpc>
                        <a:spcAft>
                          <a:spcPts val="0"/>
                        </a:spcAft>
                      </a:pPr>
                      <a:r>
                        <a:rPr lang="it-IT" sz="900" dirty="0" smtClean="0">
                          <a:latin typeface="Times New Roman" pitchFamily="18" charset="0"/>
                          <a:ea typeface="Calibri"/>
                          <a:cs typeface="Times New Roman" pitchFamily="18" charset="0"/>
                        </a:rPr>
                        <a:t> Dalle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16.00</a:t>
                      </a:r>
                    </a:p>
                    <a:p>
                      <a:pPr>
                        <a:lnSpc>
                          <a:spcPct val="115000"/>
                        </a:lnSpc>
                        <a:spcAft>
                          <a:spcPts val="0"/>
                        </a:spcAft>
                      </a:pPr>
                      <a:r>
                        <a:rPr lang="it-IT" sz="900" dirty="0" smtClean="0">
                          <a:latin typeface="Times New Roman" pitchFamily="18" charset="0"/>
                          <a:ea typeface="Calibri"/>
                          <a:cs typeface="Times New Roman" pitchFamily="18" charset="0"/>
                        </a:rPr>
                        <a:t> Alle 19.00</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Sala Alda Costa, Copparo</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86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28673" name="WordArt 1"/>
          <p:cNvSpPr>
            <a:spLocks noChangeArrowheads="1" noChangeShapeType="1" noTextEdit="1"/>
          </p:cNvSpPr>
          <p:nvPr/>
        </p:nvSpPr>
        <p:spPr bwMode="auto">
          <a:xfrm>
            <a:off x="1403648" y="260648"/>
            <a:ext cx="6724650" cy="266278"/>
          </a:xfrm>
          <a:prstGeom prst="rect">
            <a:avLst/>
          </a:prstGeom>
        </p:spPr>
        <p:txBody>
          <a:bodyPr wrap="none" fromWordArt="1">
            <a:prstTxWarp prst="textPlain">
              <a:avLst>
                <a:gd name="adj" fmla="val 50000"/>
              </a:avLst>
            </a:prstTxWarp>
          </a:bodyPr>
          <a:lstStyle/>
          <a:p>
            <a:pPr algn="ctr" rtl="0"/>
            <a:r>
              <a:rPr lang="it-IT" sz="3600" kern="10" spc="0" dirty="0"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CONVEGNI NEL TERRITORIO PROVINCIALE</a:t>
            </a:r>
            <a:endParaRPr lang="it-IT" sz="3600" kern="10" spc="0" dirty="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endParaRPr>
          </a:p>
        </p:txBody>
      </p:sp>
      <p:sp>
        <p:nvSpPr>
          <p:cNvPr id="5" name="Segnaposto numero diapositiva 4"/>
          <p:cNvSpPr>
            <a:spLocks noGrp="1"/>
          </p:cNvSpPr>
          <p:nvPr>
            <p:ph type="sldNum" sz="quarter" idx="12"/>
          </p:nvPr>
        </p:nvSpPr>
        <p:spPr/>
        <p:txBody>
          <a:bodyPr/>
          <a:lstStyle/>
          <a:p>
            <a:fld id="{B007B441-5312-499D-93C3-6E37886527FA}" type="slidenum">
              <a:rPr lang="it-IT" smtClean="0"/>
              <a:pPr/>
              <a:t>12</a:t>
            </a:fld>
            <a:endParaRPr lang="it-IT"/>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828920"/>
          <a:ext cx="8496942" cy="5120705"/>
        </p:xfrm>
        <a:graphic>
          <a:graphicData uri="http://schemas.openxmlformats.org/drawingml/2006/table">
            <a:tbl>
              <a:tblPr/>
              <a:tblGrid>
                <a:gridCol w="1699153"/>
                <a:gridCol w="1699153"/>
                <a:gridCol w="1699153"/>
                <a:gridCol w="1060718"/>
                <a:gridCol w="2338765"/>
              </a:tblGrid>
              <a:tr h="648073">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55-Mostra bibliografica per la scuola primaria e secondaria di I grado dedicata alla parità di genere e contro la violenza.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"Liberi e Libere di Essere, Liberi e Libere dalla Paura"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Comune di Cento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Da lunedì 2 marzo fino al 20 marzo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Civica Patrimonio Studi  Piazzale della Rocca, 10 - Cento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56-Mostra bibliografica dedicata a Jolanda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"La Cento di Jolanda: dove le parole diventano immagini"</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Comune di Cento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Da lunedì 2 marzo fino al 20 marzo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Civica Patrimonio Studi  Piazzale della Rocca, 10 - Cento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57-Evento Musico/Teatrale</a:t>
                      </a:r>
                    </a:p>
                    <a:p>
                      <a:pPr>
                        <a:lnSpc>
                          <a:spcPct val="115000"/>
                        </a:lnSpc>
                        <a:spcAft>
                          <a:spcPts val="0"/>
                        </a:spcAft>
                      </a:pPr>
                      <a:r>
                        <a:rPr lang="it-IT" sz="900" dirty="0" smtClean="0">
                          <a:latin typeface="Times New Roman" pitchFamily="18" charset="0"/>
                          <a:ea typeface="Calibri"/>
                          <a:cs typeface="Times New Roman" pitchFamily="18" charset="0"/>
                        </a:rPr>
                        <a:t>Di sensibilizzazione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eseguito dal personale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Medico delle 2 aziende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Sanitarie di Ferrara.</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CAMICI IN CONCERTO</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Assessorato pari opportunità</a:t>
                      </a:r>
                    </a:p>
                    <a:p>
                      <a:pPr>
                        <a:lnSpc>
                          <a:spcPct val="115000"/>
                        </a:lnSpc>
                        <a:spcAft>
                          <a:spcPts val="0"/>
                        </a:spcAft>
                      </a:pPr>
                      <a:r>
                        <a:rPr lang="it-IT" sz="900" dirty="0" smtClean="0">
                          <a:latin typeface="Times New Roman" pitchFamily="18" charset="0"/>
                          <a:ea typeface="Calibri"/>
                          <a:cs typeface="Times New Roman" pitchFamily="18" charset="0"/>
                        </a:rPr>
                        <a:t>del Comune di </a:t>
                      </a:r>
                      <a:r>
                        <a:rPr lang="it-IT" sz="900" dirty="0" err="1" smtClean="0">
                          <a:latin typeface="Times New Roman" pitchFamily="18" charset="0"/>
                          <a:ea typeface="Calibri"/>
                          <a:cs typeface="Times New Roman" pitchFamily="18" charset="0"/>
                        </a:rPr>
                        <a:t>Tresignana</a:t>
                      </a: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05/06/2026</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TEATRO 900 TRESIGALLO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446">
                <a:tc>
                  <a:txBody>
                    <a:bodyPr/>
                    <a:lstStyle/>
                    <a:p>
                      <a:pPr>
                        <a:lnSpc>
                          <a:spcPct val="115000"/>
                        </a:lnSpc>
                        <a:spcAft>
                          <a:spcPts val="0"/>
                        </a:spcAft>
                      </a:pPr>
                      <a:r>
                        <a:rPr lang="it-IT" sz="900" dirty="0" smtClean="0">
                          <a:latin typeface="Times New Roman" pitchFamily="18" charset="0"/>
                          <a:ea typeface="Calibri"/>
                          <a:cs typeface="Times New Roman" pitchFamily="18" charset="0"/>
                        </a:rPr>
                        <a:t>58-Concerto spettacolo</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“Voci in equilibrio”</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Civica Scuola di Musica e I.C.</a:t>
                      </a:r>
                    </a:p>
                    <a:p>
                      <a:pPr>
                        <a:lnSpc>
                          <a:spcPct val="115000"/>
                        </a:lnSpc>
                        <a:spcAft>
                          <a:spcPts val="0"/>
                        </a:spcAft>
                      </a:pPr>
                      <a:r>
                        <a:rPr lang="it-IT" sz="900" dirty="0" smtClean="0">
                          <a:latin typeface="Times New Roman" pitchFamily="18" charset="0"/>
                          <a:ea typeface="Calibri"/>
                          <a:cs typeface="Times New Roman" pitchFamily="18" charset="0"/>
                        </a:rPr>
                        <a:t>Porto Garibaldi</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6/3/2026</a:t>
                      </a:r>
                    </a:p>
                    <a:p>
                      <a:pPr>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16.30</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Sala Polivalente, Comacchio</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446">
                <a:tc>
                  <a:txBody>
                    <a:bodyPr/>
                    <a:lstStyle/>
                    <a:p>
                      <a:pPr>
                        <a:lnSpc>
                          <a:spcPct val="115000"/>
                        </a:lnSpc>
                        <a:spcAft>
                          <a:spcPts val="0"/>
                        </a:spcAft>
                      </a:pPr>
                      <a:r>
                        <a:rPr lang="it-IT" sz="900" dirty="0" smtClean="0">
                          <a:latin typeface="Times New Roman" pitchFamily="18" charset="0"/>
                          <a:ea typeface="Calibri"/>
                          <a:cs typeface="Times New Roman" pitchFamily="18" charset="0"/>
                        </a:rPr>
                        <a:t>59-Mostra</a:t>
                      </a:r>
                      <a:r>
                        <a:rPr lang="it-IT" sz="900" baseline="0" dirty="0" smtClean="0">
                          <a:latin typeface="Times New Roman" pitchFamily="18" charset="0"/>
                          <a:ea typeface="Calibri"/>
                          <a:cs typeface="Times New Roman" pitchFamily="18" charset="0"/>
                        </a:rPr>
                        <a:t> iconografica</a:t>
                      </a: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LA FORZA DELLE</a:t>
                      </a:r>
                    </a:p>
                    <a:p>
                      <a:pPr>
                        <a:lnSpc>
                          <a:spcPct val="115000"/>
                        </a:lnSpc>
                        <a:spcAft>
                          <a:spcPts val="0"/>
                        </a:spcAft>
                      </a:pPr>
                      <a:r>
                        <a:rPr lang="it-IT" sz="900" dirty="0" smtClean="0">
                          <a:latin typeface="Times New Roman" pitchFamily="18" charset="0"/>
                          <a:ea typeface="Calibri"/>
                          <a:cs typeface="Times New Roman" pitchFamily="18" charset="0"/>
                        </a:rPr>
                        <a:t>DONNE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CIRCOLO ART’E’ </a:t>
                      </a:r>
                    </a:p>
                    <a:p>
                      <a:pPr>
                        <a:lnSpc>
                          <a:spcPct val="115000"/>
                        </a:lnSpc>
                        <a:spcAft>
                          <a:spcPts val="0"/>
                        </a:spcAft>
                      </a:pPr>
                      <a:r>
                        <a:rPr lang="it-IT" sz="900" dirty="0" smtClean="0">
                          <a:latin typeface="Times New Roman" pitchFamily="18" charset="0"/>
                          <a:ea typeface="Calibri"/>
                          <a:cs typeface="Times New Roman" pitchFamily="18" charset="0"/>
                        </a:rPr>
                        <a:t>di</a:t>
                      </a:r>
                      <a:r>
                        <a:rPr lang="it-IT" sz="900" baseline="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Tresigallo</a:t>
                      </a:r>
                      <a:endParaRPr lang="it-IT" sz="900" dirty="0" smtClean="0">
                        <a:latin typeface="Times New Roman" pitchFamily="18" charset="0"/>
                        <a:ea typeface="Calibri"/>
                        <a:cs typeface="Times New Roman" pitchFamily="18" charset="0"/>
                      </a:endParaRPr>
                    </a:p>
                    <a:p>
                      <a:pPr>
                        <a:lnSpc>
                          <a:spcPct val="115000"/>
                        </a:lnSpc>
                        <a:spcAft>
                          <a:spcPts val="0"/>
                        </a:spcAft>
                      </a:pPr>
                      <a:r>
                        <a:rPr lang="it-IT" sz="900" dirty="0" smtClean="0">
                          <a:latin typeface="Times New Roman" pitchFamily="18" charset="0"/>
                          <a:ea typeface="Calibri"/>
                          <a:cs typeface="Times New Roman" pitchFamily="18" charset="0"/>
                        </a:rPr>
                        <a:t>Patrocinata</a:t>
                      </a:r>
                      <a:r>
                        <a:rPr lang="it-IT" sz="900" baseline="0" dirty="0" smtClean="0">
                          <a:latin typeface="Times New Roman" pitchFamily="18" charset="0"/>
                          <a:ea typeface="Calibri"/>
                          <a:cs typeface="Times New Roman" pitchFamily="18" charset="0"/>
                        </a:rPr>
                        <a:t> dal Comune </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Tresignana</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07-08/03/2026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URBAN CENTER SOGNI</a:t>
                      </a:r>
                      <a:r>
                        <a:rPr lang="it-IT" sz="900" baseline="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DI</a:t>
                      </a:r>
                      <a:r>
                        <a:rPr lang="it-IT" sz="900" dirty="0" smtClean="0">
                          <a:latin typeface="Times New Roman" pitchFamily="18" charset="0"/>
                          <a:ea typeface="Calibri"/>
                          <a:cs typeface="Times New Roman" pitchFamily="18" charset="0"/>
                        </a:rPr>
                        <a:t> TRESIGALLO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446">
                <a:tc>
                  <a:txBody>
                    <a:bodyPr/>
                    <a:lstStyle/>
                    <a:p>
                      <a:pPr>
                        <a:lnSpc>
                          <a:spcPct val="115000"/>
                        </a:lnSpc>
                        <a:spcAft>
                          <a:spcPts val="0"/>
                        </a:spcAft>
                      </a:pPr>
                      <a:r>
                        <a:rPr lang="it-IT" sz="900" dirty="0" smtClean="0">
                          <a:latin typeface="Times New Roman" pitchFamily="18" charset="0"/>
                          <a:ea typeface="Calibri"/>
                          <a:cs typeface="Times New Roman" pitchFamily="18" charset="0"/>
                        </a:rPr>
                        <a:t>60-Mostra In programma presso la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“Sorelle poi... maestre”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Comune di </a:t>
                      </a:r>
                      <a:r>
                        <a:rPr lang="it-IT" sz="900" dirty="0" err="1" smtClean="0">
                          <a:latin typeface="Times New Roman" pitchFamily="18" charset="0"/>
                          <a:ea typeface="Calibri"/>
                          <a:cs typeface="Times New Roman" pitchFamily="18" charset="0"/>
                        </a:rPr>
                        <a:t>Codigoro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Dal 7 al 22 marzo 2026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Pro Loco di via IV Novembre a </a:t>
                      </a:r>
                      <a:r>
                        <a:rPr lang="it-IT" sz="900" dirty="0" err="1" smtClean="0">
                          <a:latin typeface="Times New Roman" pitchFamily="18" charset="0"/>
                          <a:ea typeface="Calibri"/>
                          <a:cs typeface="Times New Roman" pitchFamily="18" charset="0"/>
                        </a:rPr>
                        <a:t>Codigoro</a:t>
                      </a:r>
                      <a:r>
                        <a:rPr lang="it-IT" sz="900" dirty="0" smtClean="0">
                          <a:latin typeface="Times New Roman" pitchFamily="18" charset="0"/>
                          <a:ea typeface="Calibri"/>
                          <a:cs typeface="Times New Roman" pitchFamily="18" charset="0"/>
                        </a:rPr>
                        <a:t>,</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66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26625" name="WordArt 1"/>
          <p:cNvSpPr>
            <a:spLocks noChangeArrowheads="1" noChangeShapeType="1" noTextEdit="1"/>
          </p:cNvSpPr>
          <p:nvPr/>
        </p:nvSpPr>
        <p:spPr bwMode="auto">
          <a:xfrm>
            <a:off x="827584" y="332656"/>
            <a:ext cx="7734300" cy="342900"/>
          </a:xfrm>
          <a:prstGeom prst="rect">
            <a:avLst/>
          </a:prstGeom>
        </p:spPr>
        <p:txBody>
          <a:bodyPr wrap="none" fromWordArt="1">
            <a:prstTxWarp prst="textPlain">
              <a:avLst>
                <a:gd name="adj" fmla="val 50000"/>
              </a:avLst>
            </a:prstTxWarp>
          </a:bodyPr>
          <a:lstStyle/>
          <a:p>
            <a:pPr algn="ctr" rtl="0"/>
            <a:r>
              <a:rPr lang="it-IT" sz="3600" kern="10" spc="0" dirty="0"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MOSTRE E SPETTACOLI NEL TERRITORIO PROVINCIALE</a:t>
            </a:r>
            <a:endParaRPr lang="it-IT" sz="3600" kern="10" spc="0" dirty="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endParaRPr>
          </a:p>
        </p:txBody>
      </p:sp>
      <p:sp>
        <p:nvSpPr>
          <p:cNvPr id="5" name="Segnaposto numero diapositiva 4"/>
          <p:cNvSpPr>
            <a:spLocks noGrp="1"/>
          </p:cNvSpPr>
          <p:nvPr>
            <p:ph type="sldNum" sz="quarter" idx="12"/>
          </p:nvPr>
        </p:nvSpPr>
        <p:spPr/>
        <p:txBody>
          <a:bodyPr/>
          <a:lstStyle/>
          <a:p>
            <a:fld id="{B007B441-5312-499D-93C3-6E37886527FA}" type="slidenum">
              <a:rPr lang="it-IT" smtClean="0"/>
              <a:pPr/>
              <a:t>13</a:t>
            </a:fld>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332657"/>
          <a:ext cx="8496942" cy="6235833"/>
        </p:xfrm>
        <a:graphic>
          <a:graphicData uri="http://schemas.openxmlformats.org/drawingml/2006/table">
            <a:tbl>
              <a:tblPr/>
              <a:tblGrid>
                <a:gridCol w="1699153"/>
                <a:gridCol w="1699153"/>
                <a:gridCol w="1699153"/>
                <a:gridCol w="1060718"/>
                <a:gridCol w="2338765"/>
              </a:tblGrid>
              <a:tr h="710806">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7738">
                <a:tc>
                  <a:txBody>
                    <a:bodyPr/>
                    <a:lstStyle/>
                    <a:p>
                      <a:pPr>
                        <a:lnSpc>
                          <a:spcPct val="115000"/>
                        </a:lnSpc>
                        <a:spcAft>
                          <a:spcPts val="0"/>
                        </a:spcAft>
                      </a:pPr>
                      <a:r>
                        <a:rPr lang="it-IT" sz="900" dirty="0" smtClean="0">
                          <a:latin typeface="Times New Roman" pitchFamily="18" charset="0"/>
                          <a:ea typeface="Calibri"/>
                          <a:cs typeface="Times New Roman" pitchFamily="18" charset="0"/>
                        </a:rPr>
                        <a:t>61-Mostra in occasione della Festa della Donna, un gruppo di donne provenienti da diversi Paesi accompagnerà il pubblico in un viaggio tra le opere della Pinacoteca Civica, raccontandole in italiano e nelle proprie lingue madri. Un percorso per scoprire l’arte attraverso sguardi, culture e storie diverse e promuovere l’incontro, l’inclusione e l’interculturalità</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Cento sguardi su Cento: donne, lingue e culture che raccontano l’arte.</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STRADE APS</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7/3/2026</a:t>
                      </a:r>
                    </a:p>
                    <a:p>
                      <a:pPr algn="l">
                        <a:lnSpc>
                          <a:spcPct val="115000"/>
                        </a:lnSpc>
                        <a:spcAft>
                          <a:spcPts val="0"/>
                        </a:spcAft>
                      </a:pPr>
                      <a:r>
                        <a:rPr lang="it-IT" sz="900" dirty="0" smtClean="0">
                          <a:latin typeface="Times New Roman" pitchFamily="18" charset="0"/>
                          <a:ea typeface="Calibri"/>
                          <a:cs typeface="Times New Roman" pitchFamily="18" charset="0"/>
                        </a:rPr>
                        <a:t>ore 10.30 - 12.30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Pinacoteca Civica il Guercino,  Via Matteotti, 16 - Cento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7738">
                <a:tc>
                  <a:txBody>
                    <a:bodyPr/>
                    <a:lstStyle/>
                    <a:p>
                      <a:pPr>
                        <a:lnSpc>
                          <a:spcPct val="115000"/>
                        </a:lnSpc>
                        <a:spcAft>
                          <a:spcPts val="0"/>
                        </a:spcAft>
                      </a:pPr>
                      <a:r>
                        <a:rPr lang="it-IT" sz="900" dirty="0" smtClean="0">
                          <a:latin typeface="Times New Roman" pitchFamily="18" charset="0"/>
                          <a:ea typeface="Calibri"/>
                          <a:cs typeface="Times New Roman" pitchFamily="18" charset="0"/>
                        </a:rPr>
                        <a:t>62-Mostra diffusa sulle donne elette in Consiglio Comunale per celebrare l'80° anniversario del diritto di voto alle donne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"Sguardi che contano. Donne e partecipazione politica nell'amministrazione comunale di Cento dal 1946 a oggi"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Comune di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Da domenica 8/3 fino al 20/3/2026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Centro storico di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5997">
                <a:tc>
                  <a:txBody>
                    <a:bodyPr/>
                    <a:lstStyle/>
                    <a:p>
                      <a:pPr>
                        <a:lnSpc>
                          <a:spcPct val="115000"/>
                        </a:lnSpc>
                        <a:spcAft>
                          <a:spcPts val="0"/>
                        </a:spcAft>
                      </a:pPr>
                      <a:r>
                        <a:rPr lang="it-IT" sz="900" dirty="0" smtClean="0">
                          <a:latin typeface="Times New Roman" pitchFamily="18" charset="0"/>
                          <a:ea typeface="Calibri"/>
                          <a:cs typeface="Times New Roman" pitchFamily="18" charset="0"/>
                        </a:rPr>
                        <a:t>63-Visita guidata tematica con prenotazione a: pinacoteca@comune.cento.fe.it</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Uno sguardo sulla figura della donna nelle opere della Collezione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Pinacoteca Civica Il Guercino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8/3/2026 </a:t>
                      </a:r>
                    </a:p>
                    <a:p>
                      <a:pPr algn="l">
                        <a:lnSpc>
                          <a:spcPct val="115000"/>
                        </a:lnSpc>
                        <a:spcAft>
                          <a:spcPts val="0"/>
                        </a:spcAft>
                      </a:pPr>
                      <a:r>
                        <a:rPr lang="it-IT" sz="900" dirty="0" smtClean="0">
                          <a:latin typeface="Times New Roman" pitchFamily="18" charset="0"/>
                          <a:ea typeface="Calibri"/>
                          <a:cs typeface="Times New Roman" pitchFamily="18" charset="0"/>
                        </a:rPr>
                        <a:t>ore 10.30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Pinacoteca Civica il Guercino,  Via Matteotti, 16 -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4323">
                <a:tc>
                  <a:txBody>
                    <a:bodyPr/>
                    <a:lstStyle/>
                    <a:p>
                      <a:pPr>
                        <a:lnSpc>
                          <a:spcPct val="115000"/>
                        </a:lnSpc>
                        <a:spcAft>
                          <a:spcPts val="0"/>
                        </a:spcAft>
                      </a:pPr>
                      <a:r>
                        <a:rPr lang="it-IT" sz="900" dirty="0" smtClean="0">
                          <a:latin typeface="Times New Roman" pitchFamily="18" charset="0"/>
                          <a:ea typeface="Calibri"/>
                          <a:cs typeface="Times New Roman" pitchFamily="18" charset="0"/>
                        </a:rPr>
                        <a:t>64-Visita</a:t>
                      </a:r>
                      <a:r>
                        <a:rPr lang="it-IT" sz="900" baseline="0" dirty="0" smtClean="0">
                          <a:latin typeface="Times New Roman" pitchFamily="18" charset="0"/>
                          <a:ea typeface="Calibri"/>
                          <a:cs typeface="Times New Roman" pitchFamily="18" charset="0"/>
                        </a:rPr>
                        <a:t> guidata</a:t>
                      </a: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Donne,</a:t>
                      </a:r>
                      <a:r>
                        <a:rPr lang="it-IT" sz="900" baseline="0" dirty="0" smtClean="0">
                          <a:latin typeface="Times New Roman" pitchFamily="18" charset="0"/>
                          <a:ea typeface="Calibri"/>
                          <a:cs typeface="Times New Roman" pitchFamily="18" charset="0"/>
                        </a:rPr>
                        <a:t> Dame, Duchesse ,Delizie</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aseline="0" dirty="0" smtClean="0">
                          <a:latin typeface="Times New Roman" pitchFamily="18" charset="0"/>
                          <a:ea typeface="Calibri"/>
                          <a:cs typeface="Times New Roman" pitchFamily="18" charset="0"/>
                        </a:rPr>
                        <a:t>Fattorie del Delta </a:t>
                      </a:r>
                      <a:r>
                        <a:rPr lang="it-IT" sz="900" dirty="0" err="1" smtClean="0">
                          <a:latin typeface="Times New Roman" pitchFamily="18" charset="0"/>
                          <a:ea typeface="Calibri"/>
                          <a:cs typeface="Times New Roman" pitchFamily="18" charset="0"/>
                        </a:rPr>
                        <a:t>S.R.L.</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08/03/2026</a:t>
                      </a:r>
                    </a:p>
                    <a:p>
                      <a:pPr>
                        <a:lnSpc>
                          <a:spcPct val="115000"/>
                        </a:lnSpc>
                        <a:spcAft>
                          <a:spcPts val="0"/>
                        </a:spcAft>
                      </a:pPr>
                      <a:r>
                        <a:rPr lang="it-IT" sz="900" baseline="0" dirty="0" smtClean="0">
                          <a:latin typeface="Times New Roman" pitchFamily="18" charset="0"/>
                          <a:ea typeface="Calibri"/>
                          <a:cs typeface="Times New Roman" pitchFamily="18" charset="0"/>
                        </a:rPr>
                        <a:t> ore </a:t>
                      </a:r>
                      <a:r>
                        <a:rPr lang="it-IT" sz="900" dirty="0" smtClean="0">
                          <a:latin typeface="Times New Roman" pitchFamily="18" charset="0"/>
                          <a:ea typeface="Calibri"/>
                          <a:cs typeface="Times New Roman" pitchFamily="18" charset="0"/>
                        </a:rPr>
                        <a:t>15.30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Castello</a:t>
                      </a:r>
                      <a:r>
                        <a:rPr lang="it-IT" sz="900" baseline="0" dirty="0" smtClean="0">
                          <a:latin typeface="Times New Roman" pitchFamily="18" charset="0"/>
                          <a:ea typeface="Calibri"/>
                          <a:cs typeface="Times New Roman" pitchFamily="18" charset="0"/>
                        </a:rPr>
                        <a:t> Estense di </a:t>
                      </a:r>
                      <a:r>
                        <a:rPr lang="it-IT" sz="900" baseline="0" dirty="0" err="1" smtClean="0">
                          <a:latin typeface="Times New Roman" pitchFamily="18" charset="0"/>
                          <a:ea typeface="Calibri"/>
                          <a:cs typeface="Times New Roman" pitchFamily="18" charset="0"/>
                        </a:rPr>
                        <a:t>Mesola</a:t>
                      </a:r>
                      <a:endParaRPr lang="it-IT" sz="900" dirty="0" smtClean="0">
                        <a:latin typeface="Times New Roman" pitchFamily="18" charset="0"/>
                        <a:ea typeface="Calibri"/>
                        <a:cs typeface="Times New Roman" pitchFamily="18" charset="0"/>
                      </a:endParaRPr>
                    </a:p>
                    <a:p>
                      <a:pPr>
                        <a:lnSpc>
                          <a:spcPct val="115000"/>
                        </a:lnSpc>
                        <a:spcAft>
                          <a:spcPts val="0"/>
                        </a:spcAft>
                      </a:pPr>
                      <a:r>
                        <a:rPr lang="it-IT" sz="900" dirty="0" smtClean="0">
                          <a:latin typeface="Times New Roman" pitchFamily="18" charset="0"/>
                          <a:ea typeface="Calibri"/>
                          <a:cs typeface="Times New Roman" pitchFamily="18" charset="0"/>
                        </a:rPr>
                        <a:t>Piazza S. Spirito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7738">
                <a:tc>
                  <a:txBody>
                    <a:bodyPr/>
                    <a:lstStyle/>
                    <a:p>
                      <a:pPr>
                        <a:lnSpc>
                          <a:spcPct val="115000"/>
                        </a:lnSpc>
                        <a:spcAft>
                          <a:spcPts val="0"/>
                        </a:spcAft>
                      </a:pPr>
                      <a:r>
                        <a:rPr lang="it-IT" sz="900" dirty="0" smtClean="0">
                          <a:latin typeface="Times New Roman" pitchFamily="18" charset="0"/>
                          <a:ea typeface="Calibri"/>
                          <a:cs typeface="Times New Roman" pitchFamily="18" charset="0"/>
                        </a:rPr>
                        <a:t>65-Mostra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800" dirty="0" smtClean="0">
                          <a:latin typeface="Times New Roman" pitchFamily="18" charset="0"/>
                          <a:ea typeface="Calibri"/>
                          <a:cs typeface="Times New Roman" pitchFamily="18" charset="0"/>
                        </a:rPr>
                        <a:t>Mostra dedicata alle tematiche femminili, a cura dell’artista Renata </a:t>
                      </a:r>
                      <a:r>
                        <a:rPr lang="it-IT" sz="800" dirty="0" err="1" smtClean="0">
                          <a:latin typeface="Times New Roman" pitchFamily="18" charset="0"/>
                          <a:ea typeface="Calibri"/>
                          <a:cs typeface="Times New Roman" pitchFamily="18" charset="0"/>
                        </a:rPr>
                        <a:t>Venturini</a:t>
                      </a:r>
                      <a:r>
                        <a:rPr lang="it-IT" sz="800" dirty="0" smtClean="0">
                          <a:latin typeface="Times New Roman" pitchFamily="18" charset="0"/>
                          <a:ea typeface="Calibri"/>
                          <a:cs typeface="Times New Roman" pitchFamily="18" charset="0"/>
                        </a:rPr>
                        <a:t>, opere che offriranno uno sguardo sensibile e contemporaneo sull’universo femminile</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8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Comune di </a:t>
                      </a:r>
                      <a:r>
                        <a:rPr lang="it-IT" sz="900" dirty="0" err="1" smtClean="0">
                          <a:latin typeface="Times New Roman" pitchFamily="18" charset="0"/>
                          <a:ea typeface="Calibri"/>
                          <a:cs typeface="Times New Roman" pitchFamily="18" charset="0"/>
                        </a:rPr>
                        <a:t>Codigoro</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Nel corso del mese di marzo 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Palazzina IAT del Parco Abbaziale di Pomposa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7738">
                <a:tc>
                  <a:txBody>
                    <a:bodyPr/>
                    <a:lstStyle/>
                    <a:p>
                      <a:pPr>
                        <a:lnSpc>
                          <a:spcPct val="115000"/>
                        </a:lnSpc>
                        <a:spcAft>
                          <a:spcPts val="0"/>
                        </a:spcAft>
                      </a:pPr>
                      <a:r>
                        <a:rPr lang="it-IT" sz="900" dirty="0" smtClean="0">
                          <a:latin typeface="Times New Roman" pitchFamily="18" charset="0"/>
                          <a:ea typeface="Calibri"/>
                          <a:cs typeface="Times New Roman" pitchFamily="18" charset="0"/>
                        </a:rPr>
                        <a:t>66-Mostra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a:t>
                      </a:r>
                      <a:r>
                        <a:rPr lang="it-IT" sz="800" dirty="0" err="1" smtClean="0">
                          <a:latin typeface="Times New Roman" pitchFamily="18" charset="0"/>
                          <a:ea typeface="Calibri"/>
                          <a:cs typeface="Times New Roman" pitchFamily="18" charset="0"/>
                        </a:rPr>
                        <a:t>Selvane</a:t>
                      </a:r>
                      <a:r>
                        <a:rPr lang="it-IT" sz="800" dirty="0" smtClean="0">
                          <a:latin typeface="Times New Roman" pitchFamily="18" charset="0"/>
                          <a:ea typeface="Calibri"/>
                          <a:cs typeface="Times New Roman" pitchFamily="18" charset="0"/>
                        </a:rPr>
                        <a:t> forse sciamane. Le</a:t>
                      </a:r>
                    </a:p>
                    <a:p>
                      <a:pPr>
                        <a:lnSpc>
                          <a:spcPct val="115000"/>
                        </a:lnSpc>
                        <a:spcAft>
                          <a:spcPts val="0"/>
                        </a:spcAft>
                      </a:pPr>
                      <a:r>
                        <a:rPr lang="it-IT" sz="800" dirty="0" smtClean="0">
                          <a:latin typeface="Times New Roman" pitchFamily="18" charset="0"/>
                          <a:ea typeface="Calibri"/>
                          <a:cs typeface="Times New Roman" pitchFamily="18" charset="0"/>
                        </a:rPr>
                        <a:t>energie del femminile.</a:t>
                      </a:r>
                    </a:p>
                    <a:p>
                      <a:pPr>
                        <a:lnSpc>
                          <a:spcPct val="115000"/>
                        </a:lnSpc>
                        <a:spcAft>
                          <a:spcPts val="0"/>
                        </a:spcAft>
                      </a:pPr>
                      <a:r>
                        <a:rPr lang="it-IT" sz="800" dirty="0" smtClean="0">
                          <a:latin typeface="Times New Roman" pitchFamily="18" charset="0"/>
                          <a:ea typeface="Calibri"/>
                          <a:cs typeface="Times New Roman" pitchFamily="18" charset="0"/>
                        </a:rPr>
                        <a:t>Interpretazioni fotografiche di</a:t>
                      </a:r>
                    </a:p>
                    <a:p>
                      <a:pPr>
                        <a:lnSpc>
                          <a:spcPct val="115000"/>
                        </a:lnSpc>
                        <a:spcAft>
                          <a:spcPts val="0"/>
                        </a:spcAft>
                      </a:pPr>
                      <a:r>
                        <a:rPr lang="it-IT" sz="800" dirty="0" smtClean="0">
                          <a:latin typeface="Times New Roman" pitchFamily="18" charset="0"/>
                          <a:ea typeface="Calibri"/>
                          <a:cs typeface="Times New Roman" pitchFamily="18" charset="0"/>
                        </a:rPr>
                        <a:t>Elisabetta dell’Olio e Beatrice</a:t>
                      </a:r>
                    </a:p>
                    <a:p>
                      <a:pPr>
                        <a:lnSpc>
                          <a:spcPct val="115000"/>
                        </a:lnSpc>
                        <a:spcAft>
                          <a:spcPts val="0"/>
                        </a:spcAft>
                      </a:pPr>
                      <a:r>
                        <a:rPr lang="it-IT" sz="800" dirty="0" err="1" smtClean="0">
                          <a:latin typeface="Times New Roman" pitchFamily="18" charset="0"/>
                          <a:ea typeface="Calibri"/>
                          <a:cs typeface="Times New Roman" pitchFamily="18" charset="0"/>
                        </a:rPr>
                        <a:t>Pavasini</a:t>
                      </a:r>
                      <a:endParaRPr lang="it-IT" sz="8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Consulta delle donne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7/3/2026</a:t>
                      </a:r>
                    </a:p>
                    <a:p>
                      <a:pPr>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17.00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Mercato centro culturale Piazza</a:t>
                      </a:r>
                    </a:p>
                    <a:p>
                      <a:pPr>
                        <a:lnSpc>
                          <a:spcPct val="115000"/>
                        </a:lnSpc>
                        <a:spcAft>
                          <a:spcPts val="0"/>
                        </a:spcAft>
                      </a:pPr>
                      <a:r>
                        <a:rPr lang="it-IT" sz="900" dirty="0" smtClean="0">
                          <a:latin typeface="Times New Roman" pitchFamily="18" charset="0"/>
                          <a:ea typeface="Calibri"/>
                          <a:cs typeface="Times New Roman" pitchFamily="18" charset="0"/>
                        </a:rPr>
                        <a:t>Marconi,1 Argenta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14</a:t>
            </a:fld>
            <a:endParaRPr lang="it-IT"/>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332656"/>
          <a:ext cx="8496942" cy="6316752"/>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67-Spettacolo teatrale</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Fare impresa, fare rete,</a:t>
                      </a:r>
                    </a:p>
                    <a:p>
                      <a:pPr>
                        <a:lnSpc>
                          <a:spcPct val="115000"/>
                        </a:lnSpc>
                        <a:spcAft>
                          <a:spcPts val="0"/>
                        </a:spcAft>
                      </a:pPr>
                      <a:r>
                        <a:rPr lang="it-IT" sz="900" dirty="0" smtClean="0">
                          <a:latin typeface="Times New Roman" pitchFamily="18" charset="0"/>
                          <a:ea typeface="Calibri"/>
                          <a:cs typeface="Times New Roman" pitchFamily="18" charset="0"/>
                        </a:rPr>
                        <a:t>cambiare prospettiva: 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imprenditrici in scena contro gli stereotipi”</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CNA Ferrara e Le Macchine</a:t>
                      </a:r>
                    </a:p>
                    <a:p>
                      <a:pPr>
                        <a:lnSpc>
                          <a:spcPct val="115000"/>
                        </a:lnSpc>
                        <a:spcAft>
                          <a:spcPts val="0"/>
                        </a:spcAft>
                      </a:pPr>
                      <a:r>
                        <a:rPr lang="it-IT" sz="900" dirty="0" smtClean="0">
                          <a:latin typeface="Times New Roman" pitchFamily="18" charset="0"/>
                          <a:ea typeface="Calibri"/>
                          <a:cs typeface="Times New Roman" pitchFamily="18" charset="0"/>
                        </a:rPr>
                        <a:t>Celibi</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13/3/2026</a:t>
                      </a:r>
                      <a:r>
                        <a:rPr lang="it-IT" sz="900" baseline="0" dirty="0" smtClean="0">
                          <a:latin typeface="Times New Roman" pitchFamily="18" charset="0"/>
                          <a:ea typeface="Calibri"/>
                          <a:cs typeface="Times New Roman" pitchFamily="18" charset="0"/>
                        </a:rPr>
                        <a:t> </a:t>
                      </a:r>
                    </a:p>
                    <a:p>
                      <a:pPr>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18.30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Sala Polivalente, Comacchio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68-Concerto con il Coro delle Mondine di Bentivoglio e presentazione dell'albo illustrato di Sonia Maria Luce </a:t>
                      </a:r>
                      <a:r>
                        <a:rPr lang="it-IT" sz="900" dirty="0" err="1" smtClean="0">
                          <a:latin typeface="Times New Roman" pitchFamily="18" charset="0"/>
                          <a:ea typeface="Calibri"/>
                          <a:cs typeface="Times New Roman" pitchFamily="18" charset="0"/>
                        </a:rPr>
                        <a:t>Possentini</a:t>
                      </a:r>
                      <a:r>
                        <a:rPr lang="it-IT" sz="900" dirty="0" smtClean="0">
                          <a:latin typeface="Times New Roman" pitchFamily="18" charset="0"/>
                          <a:ea typeface="Calibri"/>
                          <a:cs typeface="Times New Roman" pitchFamily="18" charset="0"/>
                        </a:rPr>
                        <a:t> "La canzone del domani" (Orecchio acerbo, 2026); nel corso dell'incontro l'autrice realizzerà alcune immagini dal vivo</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 "La canzone del domani"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Comune di Cento in collaborazione con l'Associazione </a:t>
                      </a:r>
                      <a:r>
                        <a:rPr lang="it-IT" sz="900" dirty="0" err="1" smtClean="0">
                          <a:latin typeface="Times New Roman" pitchFamily="18" charset="0"/>
                          <a:ea typeface="Calibri"/>
                          <a:cs typeface="Times New Roman" pitchFamily="18" charset="0"/>
                        </a:rPr>
                        <a:t>Tararì</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Tararera</a:t>
                      </a:r>
                      <a:r>
                        <a:rPr lang="it-IT" sz="900" dirty="0" smtClean="0">
                          <a:latin typeface="Times New Roman" pitchFamily="18" charset="0"/>
                          <a:ea typeface="Calibri"/>
                          <a:cs typeface="Times New Roman" pitchFamily="18" charset="0"/>
                        </a:rPr>
                        <a:t>.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14/3/2026</a:t>
                      </a:r>
                    </a:p>
                    <a:p>
                      <a:pPr algn="l">
                        <a:lnSpc>
                          <a:spcPct val="115000"/>
                        </a:lnSpc>
                        <a:spcAft>
                          <a:spcPts val="0"/>
                        </a:spcAft>
                      </a:pPr>
                      <a:r>
                        <a:rPr lang="it-IT" sz="900" dirty="0" smtClean="0">
                          <a:latin typeface="Times New Roman" pitchFamily="18" charset="0"/>
                          <a:ea typeface="Calibri"/>
                          <a:cs typeface="Times New Roman" pitchFamily="18" charset="0"/>
                        </a:rPr>
                        <a:t> ore 17.30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Rocca, Piazzale della Rocca -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69-Anna Maria Quarzi e Vito Contento presenteranno il volume "Ritratti di donne illustri nel Risorgimento Ferrarese".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Palazzo del Governatore di Cento –</a:t>
                      </a:r>
                    </a:p>
                    <a:p>
                      <a:pP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"Ritratti di donne illustri nel Risorgimento Ferrarese"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Comune di Cento in collaborazione con </a:t>
                      </a:r>
                      <a:r>
                        <a:rPr lang="it-IT" sz="900" dirty="0" err="1" smtClean="0">
                          <a:latin typeface="Times New Roman" pitchFamily="18" charset="0"/>
                          <a:ea typeface="Calibri"/>
                          <a:cs typeface="Times New Roman" pitchFamily="18" charset="0"/>
                        </a:rPr>
                        <a:t>Artecento</a:t>
                      </a:r>
                      <a:r>
                        <a:rPr lang="it-IT" sz="900" dirty="0" smtClean="0">
                          <a:latin typeface="Times New Roman" pitchFamily="18" charset="0"/>
                          <a:ea typeface="Calibri"/>
                          <a:cs typeface="Times New Roman" pitchFamily="18" charset="0"/>
                        </a:rPr>
                        <a:t> associazione culturale e l'Istituto di Storia Contemporanea di Ferrara - </a:t>
                      </a:r>
                      <a:r>
                        <a:rPr lang="it-IT" sz="900" dirty="0" err="1" smtClean="0">
                          <a:latin typeface="Times New Roman" pitchFamily="18" charset="0"/>
                          <a:ea typeface="Calibri"/>
                          <a:cs typeface="Times New Roman" pitchFamily="18" charset="0"/>
                        </a:rPr>
                        <a:t>ISCO.FE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20/3/2026</a:t>
                      </a:r>
                    </a:p>
                    <a:p>
                      <a:pPr algn="l">
                        <a:lnSpc>
                          <a:spcPct val="115000"/>
                        </a:lnSpc>
                        <a:spcAft>
                          <a:spcPts val="0"/>
                        </a:spcAft>
                      </a:pPr>
                      <a:r>
                        <a:rPr lang="it-IT" sz="900" dirty="0" smtClean="0">
                          <a:latin typeface="Times New Roman" pitchFamily="18" charset="0"/>
                          <a:ea typeface="Calibri"/>
                          <a:cs typeface="Times New Roman" pitchFamily="18" charset="0"/>
                        </a:rPr>
                        <a:t> ore 17.30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"F </a:t>
                      </a:r>
                      <a:r>
                        <a:rPr lang="it-IT" sz="900" dirty="0" err="1" smtClean="0">
                          <a:latin typeface="Times New Roman" pitchFamily="18" charset="0"/>
                          <a:ea typeface="Calibri"/>
                          <a:cs typeface="Times New Roman" pitchFamily="18" charset="0"/>
                        </a:rPr>
                        <a:t>Zarri</a:t>
                      </a:r>
                      <a:r>
                        <a:rPr lang="it-IT" sz="900" dirty="0" smtClean="0">
                          <a:latin typeface="Times New Roman" pitchFamily="18" charset="0"/>
                          <a:ea typeface="Calibri"/>
                          <a:cs typeface="Times New Roman" pitchFamily="18" charset="0"/>
                        </a:rPr>
                        <a:t>" Piazza Guercino, 39 -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nSpc>
                          <a:spcPct val="115000"/>
                        </a:lnSpc>
                        <a:spcAft>
                          <a:spcPts val="0"/>
                        </a:spcAft>
                      </a:pPr>
                      <a:r>
                        <a:rPr lang="it-IT" sz="900" dirty="0" smtClean="0">
                          <a:latin typeface="Times New Roman" pitchFamily="18" charset="0"/>
                          <a:ea typeface="Calibri"/>
                          <a:cs typeface="Times New Roman" pitchFamily="18" charset="0"/>
                        </a:rPr>
                        <a:t>70-Concerto spettacolo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Le voci delle donne..</a:t>
                      </a:r>
                      <a:r>
                        <a:rPr lang="it-IT" sz="900" baseline="0" dirty="0" smtClean="0">
                          <a:latin typeface="Times New Roman" pitchFamily="18" charset="0"/>
                          <a:ea typeface="Calibri"/>
                          <a:cs typeface="Times New Roman" pitchFamily="18" charset="0"/>
                        </a:rPr>
                        <a:t> </a:t>
                      </a:r>
                    </a:p>
                    <a:p>
                      <a:pPr>
                        <a:lnSpc>
                          <a:spcPct val="115000"/>
                        </a:lnSpc>
                        <a:spcAft>
                          <a:spcPts val="0"/>
                        </a:spcAft>
                      </a:pPr>
                      <a:r>
                        <a:rPr lang="it-IT" sz="900" dirty="0" smtClean="0">
                          <a:latin typeface="Times New Roman" pitchFamily="18" charset="0"/>
                          <a:ea typeface="Calibri"/>
                          <a:cs typeface="Times New Roman" pitchFamily="18" charset="0"/>
                        </a:rPr>
                        <a:t>Intervento della giornalista</a:t>
                      </a:r>
                    </a:p>
                    <a:p>
                      <a:pPr>
                        <a:lnSpc>
                          <a:spcPct val="115000"/>
                        </a:lnSpc>
                        <a:spcAft>
                          <a:spcPts val="0"/>
                        </a:spcAft>
                      </a:pPr>
                      <a:r>
                        <a:rPr lang="it-IT" sz="900" dirty="0" smtClean="0">
                          <a:latin typeface="Times New Roman" pitchFamily="18" charset="0"/>
                          <a:ea typeface="Calibri"/>
                          <a:cs typeface="Times New Roman" pitchFamily="18" charset="0"/>
                        </a:rPr>
                        <a:t>Irene </a:t>
                      </a:r>
                      <a:r>
                        <a:rPr lang="it-IT" sz="900" dirty="0" err="1" smtClean="0">
                          <a:latin typeface="Times New Roman" pitchFamily="18" charset="0"/>
                          <a:ea typeface="Calibri"/>
                          <a:cs typeface="Times New Roman" pitchFamily="18" charset="0"/>
                        </a:rPr>
                        <a:t>Vella</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I.C. di Comacchio in</a:t>
                      </a:r>
                    </a:p>
                    <a:p>
                      <a:pPr>
                        <a:lnSpc>
                          <a:spcPct val="115000"/>
                        </a:lnSpc>
                        <a:spcAft>
                          <a:spcPts val="0"/>
                        </a:spcAft>
                      </a:pPr>
                      <a:r>
                        <a:rPr lang="it-IT" sz="900" dirty="0" smtClean="0">
                          <a:latin typeface="Times New Roman" pitchFamily="18" charset="0"/>
                          <a:ea typeface="Calibri"/>
                          <a:cs typeface="Times New Roman" pitchFamily="18" charset="0"/>
                        </a:rPr>
                        <a:t>collaborazione con Civica</a:t>
                      </a:r>
                    </a:p>
                    <a:p>
                      <a:pPr>
                        <a:lnSpc>
                          <a:spcPct val="115000"/>
                        </a:lnSpc>
                        <a:spcAft>
                          <a:spcPts val="0"/>
                        </a:spcAft>
                      </a:pPr>
                      <a:r>
                        <a:rPr lang="it-IT" sz="900" dirty="0" smtClean="0">
                          <a:latin typeface="Times New Roman" pitchFamily="18" charset="0"/>
                          <a:ea typeface="Calibri"/>
                          <a:cs typeface="Times New Roman" pitchFamily="18" charset="0"/>
                        </a:rPr>
                        <a:t>Scuola di Musica.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24/3/2026</a:t>
                      </a:r>
                    </a:p>
                    <a:p>
                      <a:pPr>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16.30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Sala Polivalente, Comacchio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nSpc>
                          <a:spcPct val="115000"/>
                        </a:lnSpc>
                        <a:spcAft>
                          <a:spcPts val="0"/>
                        </a:spcAft>
                      </a:pPr>
                      <a:r>
                        <a:rPr lang="it-IT" sz="900" dirty="0" smtClean="0">
                          <a:latin typeface="Times New Roman" pitchFamily="18" charset="0"/>
                          <a:ea typeface="Calibri"/>
                          <a:cs typeface="Times New Roman" pitchFamily="18" charset="0"/>
                        </a:rPr>
                        <a:t>71-Proiezione del film</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a:t>
                      </a:r>
                      <a:r>
                        <a:rPr lang="it-IT" sz="900" dirty="0" err="1" smtClean="0">
                          <a:latin typeface="Times New Roman" pitchFamily="18" charset="0"/>
                          <a:ea typeface="Calibri"/>
                          <a:cs typeface="Times New Roman" pitchFamily="18" charset="0"/>
                        </a:rPr>
                        <a:t>Sorry</a:t>
                      </a:r>
                      <a:r>
                        <a:rPr lang="it-IT" sz="900" dirty="0" smtClean="0">
                          <a:latin typeface="Times New Roman" pitchFamily="18" charset="0"/>
                          <a:ea typeface="Calibri"/>
                          <a:cs typeface="Times New Roman" pitchFamily="18" charset="0"/>
                        </a:rPr>
                        <a:t>,</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baby”</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pitchFamily="18" charset="0"/>
                          <a:ea typeface="Calibri"/>
                          <a:cs typeface="Times New Roman" pitchFamily="18" charset="0"/>
                        </a:rPr>
                        <a:t>Udi</a:t>
                      </a:r>
                      <a:r>
                        <a:rPr lang="it-IT" sz="900" dirty="0" smtClean="0">
                          <a:latin typeface="Times New Roman" pitchFamily="18" charset="0"/>
                          <a:ea typeface="Calibri"/>
                          <a:cs typeface="Times New Roman" pitchFamily="18" charset="0"/>
                        </a:rPr>
                        <a:t> Spazio Donna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25/3/2026</a:t>
                      </a:r>
                    </a:p>
                    <a:p>
                      <a:pPr>
                        <a:lnSpc>
                          <a:spcPct val="115000"/>
                        </a:lnSpc>
                        <a:spcAft>
                          <a:spcPts val="0"/>
                        </a:spcAft>
                      </a:pPr>
                      <a:r>
                        <a:rPr lang="it-IT" sz="900" dirty="0" smtClean="0">
                          <a:latin typeface="Times New Roman" pitchFamily="18" charset="0"/>
                          <a:ea typeface="Calibri"/>
                          <a:cs typeface="Times New Roman" pitchFamily="18" charset="0"/>
                        </a:rPr>
                        <a:t>ore 21.00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err="1" smtClean="0">
                          <a:latin typeface="Times New Roman" pitchFamily="18" charset="0"/>
                          <a:ea typeface="Calibri"/>
                          <a:cs typeface="Times New Roman" pitchFamily="18" charset="0"/>
                        </a:rPr>
                        <a:t>Cinepark</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Portogaribaldi</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15</a:t>
            </a:fld>
            <a:endParaRPr lang="it-I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737319"/>
          <a:ext cx="8496942" cy="2259633"/>
        </p:xfrm>
        <a:graphic>
          <a:graphicData uri="http://schemas.openxmlformats.org/drawingml/2006/table">
            <a:tbl>
              <a:tblPr/>
              <a:tblGrid>
                <a:gridCol w="1699153"/>
                <a:gridCol w="1699153"/>
                <a:gridCol w="1699153"/>
                <a:gridCol w="1060718"/>
                <a:gridCol w="2338765"/>
              </a:tblGrid>
              <a:tr h="675457">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72-Mostra spettacolo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“Ad ogni filo una voce ad</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ogni donna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un diritto.10 donne che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hanno fatto la storia, 10</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diritti che ci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parlano ancora.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err="1" smtClean="0">
                          <a:latin typeface="Times New Roman" pitchFamily="18" charset="0"/>
                          <a:ea typeface="Calibri"/>
                          <a:cs typeface="Times New Roman" pitchFamily="18" charset="0"/>
                        </a:rPr>
                        <a:t>Ass.ne</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TemperaMenti</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aps</a:t>
                      </a:r>
                      <a:r>
                        <a:rPr lang="it-IT" sz="900" dirty="0" smtClean="0">
                          <a:latin typeface="Times New Roman" pitchFamily="18" charset="0"/>
                          <a:ea typeface="Calibri"/>
                          <a:cs typeface="Times New Roman" pitchFamily="18" charset="0"/>
                        </a:rPr>
                        <a:t>.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28/3/2026</a:t>
                      </a:r>
                    </a:p>
                    <a:p>
                      <a:pPr>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16.30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Manifattura dei Marinati, Comacchio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73-Spettacolo teatrale con Veronica Pivetti.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“L’inferiorità mentale della donna” con Veronica Pivetti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Comune di </a:t>
                      </a:r>
                      <a:r>
                        <a:rPr lang="it-IT" sz="900" dirty="0" err="1" smtClean="0">
                          <a:latin typeface="Times New Roman" pitchFamily="18" charset="0"/>
                          <a:ea typeface="Calibri"/>
                          <a:cs typeface="Times New Roman" pitchFamily="18" charset="0"/>
                        </a:rPr>
                        <a:t>Codigoro</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 28/3/2026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Teatro Comunale Arena di </a:t>
                      </a:r>
                      <a:r>
                        <a:rPr lang="it-IT" sz="900" dirty="0" err="1" smtClean="0">
                          <a:latin typeface="Times New Roman" pitchFamily="18" charset="0"/>
                          <a:ea typeface="Calibri"/>
                          <a:cs typeface="Times New Roman" pitchFamily="18" charset="0"/>
                        </a:rPr>
                        <a:t>Codigoro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86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28673" name="WordArt 1"/>
          <p:cNvSpPr>
            <a:spLocks noChangeArrowheads="1" noChangeShapeType="1" noTextEdit="1"/>
          </p:cNvSpPr>
          <p:nvPr/>
        </p:nvSpPr>
        <p:spPr bwMode="auto">
          <a:xfrm>
            <a:off x="1403648" y="260648"/>
            <a:ext cx="6724650" cy="266278"/>
          </a:xfrm>
          <a:prstGeom prst="rect">
            <a:avLst/>
          </a:prstGeom>
        </p:spPr>
        <p:txBody>
          <a:bodyPr wrap="none" fromWordArt="1">
            <a:prstTxWarp prst="textPlain">
              <a:avLst>
                <a:gd name="adj" fmla="val 50000"/>
              </a:avLst>
            </a:prstTxWarp>
          </a:bodyPr>
          <a:lstStyle/>
          <a:p>
            <a:pPr algn="ctr" rtl="0"/>
            <a:endParaRPr lang="it-IT" sz="3600" kern="10" spc="0" dirty="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endParaRPr>
          </a:p>
        </p:txBody>
      </p:sp>
      <p:sp>
        <p:nvSpPr>
          <p:cNvPr id="5" name="Segnaposto numero diapositiva 4"/>
          <p:cNvSpPr>
            <a:spLocks noGrp="1"/>
          </p:cNvSpPr>
          <p:nvPr>
            <p:ph type="sldNum" sz="quarter" idx="12"/>
          </p:nvPr>
        </p:nvSpPr>
        <p:spPr/>
        <p:txBody>
          <a:bodyPr/>
          <a:lstStyle/>
          <a:p>
            <a:fld id="{B007B441-5312-499D-93C3-6E37886527FA}" type="slidenum">
              <a:rPr lang="it-IT" smtClean="0"/>
              <a:pPr/>
              <a:t>16</a:t>
            </a:fld>
            <a:endParaRPr lang="it-IT"/>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764703"/>
          <a:ext cx="8496942" cy="5760687"/>
        </p:xfrm>
        <a:graphic>
          <a:graphicData uri="http://schemas.openxmlformats.org/drawingml/2006/table">
            <a:tbl>
              <a:tblPr/>
              <a:tblGrid>
                <a:gridCol w="1699153"/>
                <a:gridCol w="1699153"/>
                <a:gridCol w="1699153"/>
                <a:gridCol w="1060718"/>
                <a:gridCol w="2338765"/>
              </a:tblGrid>
              <a:tr h="720081">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a:lnSpc>
                          <a:spcPct val="115000"/>
                        </a:lnSpc>
                        <a:spcAft>
                          <a:spcPts val="0"/>
                        </a:spcAft>
                      </a:pPr>
                      <a:r>
                        <a:rPr lang="it-IT" sz="900" dirty="0" smtClean="0">
                          <a:latin typeface="Times New Roman" pitchFamily="18" charset="0"/>
                          <a:ea typeface="Calibri"/>
                          <a:cs typeface="Times New Roman" pitchFamily="18" charset="0"/>
                        </a:rPr>
                        <a:t>74-Iniziativa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Consegna mimosa a centenarie residenti nel Comune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Coordinamento Donne </a:t>
                      </a:r>
                      <a:r>
                        <a:rPr lang="it-IT" sz="900" dirty="0" err="1" smtClean="0">
                          <a:latin typeface="Times New Roman" pitchFamily="18" charset="0"/>
                          <a:ea typeface="Calibri"/>
                          <a:cs typeface="Times New Roman" pitchFamily="18" charset="0"/>
                        </a:rPr>
                        <a:t>Spi</a:t>
                      </a:r>
                      <a:r>
                        <a:rPr lang="it-IT" sz="900" dirty="0" smtClean="0">
                          <a:latin typeface="Times New Roman" pitchFamily="18" charset="0"/>
                          <a:ea typeface="Calibri"/>
                          <a:cs typeface="Times New Roman" pitchFamily="18" charset="0"/>
                        </a:rPr>
                        <a:t> Cgil Lega Argenta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6/3/2026</a:t>
                      </a:r>
                    </a:p>
                    <a:p>
                      <a:pPr algn="l">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9-12</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Argenta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a:lnSpc>
                          <a:spcPct val="115000"/>
                        </a:lnSpc>
                        <a:spcAft>
                          <a:spcPts val="0"/>
                        </a:spcAft>
                      </a:pPr>
                      <a:r>
                        <a:rPr lang="it-IT" sz="900" dirty="0" smtClean="0">
                          <a:latin typeface="Times New Roman" pitchFamily="18" charset="0"/>
                          <a:ea typeface="Calibri"/>
                          <a:cs typeface="Times New Roman" pitchFamily="18" charset="0"/>
                        </a:rPr>
                        <a:t>75-Evento culturale di</a:t>
                      </a:r>
                    </a:p>
                    <a:p>
                      <a:pPr>
                        <a:lnSpc>
                          <a:spcPct val="115000"/>
                        </a:lnSpc>
                        <a:spcAft>
                          <a:spcPts val="0"/>
                        </a:spcAft>
                      </a:pPr>
                      <a:r>
                        <a:rPr lang="it-IT" sz="900" dirty="0" smtClean="0">
                          <a:latin typeface="Times New Roman" pitchFamily="18" charset="0"/>
                          <a:ea typeface="Calibri"/>
                          <a:cs typeface="Times New Roman" pitchFamily="18" charset="0"/>
                        </a:rPr>
                        <a:t>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MARZO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VOCI </a:t>
                      </a:r>
                      <a:r>
                        <a:rPr lang="it-IT" sz="900" dirty="0" err="1" smtClean="0">
                          <a:latin typeface="Times New Roman" pitchFamily="18" charset="0"/>
                          <a:ea typeface="Calibri"/>
                          <a:cs typeface="Times New Roman" pitchFamily="18" charset="0"/>
                        </a:rPr>
                        <a:t>DI</a:t>
                      </a:r>
                      <a:r>
                        <a:rPr lang="it-IT" sz="900" dirty="0" smtClean="0">
                          <a:latin typeface="Times New Roman" pitchFamily="18" charset="0"/>
                          <a:ea typeface="Calibri"/>
                          <a:cs typeface="Times New Roman" pitchFamily="18" charset="0"/>
                        </a:rPr>
                        <a:t> DONNE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Comitato Biblioteca con</a:t>
                      </a:r>
                    </a:p>
                    <a:p>
                      <a:pPr algn="l">
                        <a:lnSpc>
                          <a:spcPct val="115000"/>
                        </a:lnSpc>
                        <a:spcAft>
                          <a:spcPts val="0"/>
                        </a:spcAft>
                      </a:pPr>
                      <a:r>
                        <a:rPr lang="it-IT" sz="900" dirty="0" smtClean="0">
                          <a:latin typeface="Times New Roman" pitchFamily="18" charset="0"/>
                          <a:ea typeface="Calibri"/>
                          <a:cs typeface="Times New Roman" pitchFamily="18" charset="0"/>
                        </a:rPr>
                        <a:t>Assessorato pari opportunità</a:t>
                      </a:r>
                    </a:p>
                    <a:p>
                      <a:pPr algn="l">
                        <a:lnSpc>
                          <a:spcPct val="115000"/>
                        </a:lnSpc>
                        <a:spcAft>
                          <a:spcPts val="0"/>
                        </a:spcAft>
                      </a:pPr>
                      <a:r>
                        <a:rPr lang="it-IT" sz="900" dirty="0" smtClean="0">
                          <a:latin typeface="Times New Roman" pitchFamily="18" charset="0"/>
                          <a:ea typeface="Calibri"/>
                          <a:cs typeface="Times New Roman" pitchFamily="18" charset="0"/>
                        </a:rPr>
                        <a:t>Comune di </a:t>
                      </a:r>
                      <a:r>
                        <a:rPr lang="it-IT" sz="900" dirty="0" err="1" smtClean="0">
                          <a:latin typeface="Times New Roman" pitchFamily="18" charset="0"/>
                          <a:ea typeface="Calibri"/>
                          <a:cs typeface="Times New Roman" pitchFamily="18" charset="0"/>
                        </a:rPr>
                        <a:t>Tresignana</a:t>
                      </a: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06/03/2026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Casa della Cultura </a:t>
                      </a:r>
                      <a:r>
                        <a:rPr lang="it-IT" sz="900" dirty="0" err="1" smtClean="0">
                          <a:latin typeface="Times New Roman" pitchFamily="18" charset="0"/>
                          <a:ea typeface="Calibri"/>
                          <a:cs typeface="Times New Roman" pitchFamily="18" charset="0"/>
                        </a:rPr>
                        <a:t>Tresigallo</a:t>
                      </a:r>
                      <a:endParaRPr lang="it-IT" sz="900" dirty="0" smtClean="0">
                        <a:latin typeface="Times New Roman" pitchFamily="18" charset="0"/>
                        <a:ea typeface="Calibri"/>
                        <a:cs typeface="Times New Roman" pitchFamily="18" charset="0"/>
                      </a:endParaRPr>
                    </a:p>
                    <a:p>
                      <a:pPr>
                        <a:lnSpc>
                          <a:spcPct val="115000"/>
                        </a:lnSpc>
                        <a:spcAft>
                          <a:spcPts val="0"/>
                        </a:spcAft>
                      </a:pPr>
                      <a:r>
                        <a:rPr lang="it-IT" sz="900" dirty="0" smtClean="0">
                          <a:latin typeface="Times New Roman" pitchFamily="18" charset="0"/>
                          <a:ea typeface="Calibri"/>
                          <a:cs typeface="Times New Roman" pitchFamily="18" charset="0"/>
                        </a:rPr>
                        <a:t>(biblioteca)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a:lnSpc>
                          <a:spcPct val="115000"/>
                        </a:lnSpc>
                        <a:spcAft>
                          <a:spcPts val="0"/>
                        </a:spcAft>
                      </a:pPr>
                      <a:r>
                        <a:rPr lang="it-IT" sz="900" dirty="0" smtClean="0">
                          <a:latin typeface="Times New Roman" pitchFamily="18" charset="0"/>
                          <a:ea typeface="Calibri"/>
                          <a:cs typeface="Times New Roman" pitchFamily="18" charset="0"/>
                        </a:rPr>
                        <a:t>76-Presentazione libro</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“Racconti di Donne”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Comune di Copparo e</a:t>
                      </a:r>
                    </a:p>
                    <a:p>
                      <a:pPr>
                        <a:lnSpc>
                          <a:spcPct val="115000"/>
                        </a:lnSpc>
                        <a:spcAft>
                          <a:spcPts val="0"/>
                        </a:spcAft>
                      </a:pPr>
                      <a:r>
                        <a:rPr lang="it-IT" sz="900" dirty="0" smtClean="0">
                          <a:latin typeface="Times New Roman" pitchFamily="18" charset="0"/>
                          <a:ea typeface="Calibri"/>
                          <a:cs typeface="Times New Roman" pitchFamily="18" charset="0"/>
                        </a:rPr>
                        <a:t>Biblioteca Anne Frank</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6 marzo, ore</a:t>
                      </a:r>
                    </a:p>
                    <a:p>
                      <a:pPr>
                        <a:lnSpc>
                          <a:spcPct val="115000"/>
                        </a:lnSpc>
                        <a:spcAft>
                          <a:spcPts val="0"/>
                        </a:spcAft>
                      </a:pPr>
                      <a:r>
                        <a:rPr lang="it-IT" sz="900" dirty="0" smtClean="0">
                          <a:latin typeface="Times New Roman" pitchFamily="18" charset="0"/>
                          <a:ea typeface="Calibri"/>
                          <a:cs typeface="Times New Roman" pitchFamily="18" charset="0"/>
                        </a:rPr>
                        <a:t>17.30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Sala Alda Costa, Copparo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77-Iniziative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Dono  di un mazzo di mimosa Case Protetta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Coordinamento Donne </a:t>
                      </a:r>
                      <a:r>
                        <a:rPr lang="it-IT" sz="900" i="0" dirty="0" err="1" smtClean="0">
                          <a:latin typeface="Times New Roman" pitchFamily="18" charset="0"/>
                          <a:ea typeface="Calibri"/>
                          <a:cs typeface="Times New Roman" pitchFamily="18" charset="0"/>
                        </a:rPr>
                        <a:t>Spi</a:t>
                      </a:r>
                      <a:r>
                        <a:rPr lang="it-IT" sz="900" i="0" dirty="0" smtClean="0">
                          <a:latin typeface="Times New Roman" pitchFamily="18" charset="0"/>
                          <a:ea typeface="Calibri"/>
                          <a:cs typeface="Times New Roman" pitchFamily="18" charset="0"/>
                        </a:rPr>
                        <a:t> Cgil Lega  Cento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i="0" dirty="0" smtClean="0">
                          <a:latin typeface="Times New Roman" pitchFamily="18" charset="0"/>
                          <a:ea typeface="Calibri"/>
                          <a:cs typeface="Times New Roman" pitchFamily="18" charset="0"/>
                        </a:rPr>
                        <a:t>6/3/2026 </a:t>
                      </a:r>
                    </a:p>
                    <a:p>
                      <a:pPr algn="l">
                        <a:lnSpc>
                          <a:spcPct val="115000"/>
                        </a:lnSpc>
                        <a:spcAft>
                          <a:spcPts val="0"/>
                        </a:spcAft>
                      </a:pPr>
                      <a:r>
                        <a:rPr lang="it-IT" sz="900" i="0" dirty="0" smtClean="0">
                          <a:latin typeface="Times New Roman" pitchFamily="18" charset="0"/>
                          <a:ea typeface="Calibri"/>
                          <a:cs typeface="Times New Roman" pitchFamily="18" charset="0"/>
                        </a:rPr>
                        <a:t>ore 10.30 </a:t>
                      </a:r>
                      <a:endParaRPr lang="it-IT" sz="900" i="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i="0" dirty="0" smtClean="0">
                          <a:latin typeface="Times New Roman" pitchFamily="18" charset="0"/>
                          <a:ea typeface="Calibri"/>
                          <a:cs typeface="Times New Roman" pitchFamily="18" charset="0"/>
                        </a:rPr>
                        <a:t>Casa Protetta </a:t>
                      </a:r>
                      <a:r>
                        <a:rPr lang="it-IT" sz="900" i="0" dirty="0" err="1" smtClean="0">
                          <a:latin typeface="Times New Roman" pitchFamily="18" charset="0"/>
                          <a:ea typeface="Calibri"/>
                          <a:cs typeface="Times New Roman" pitchFamily="18" charset="0"/>
                        </a:rPr>
                        <a:t>Renazzo</a:t>
                      </a:r>
                      <a:r>
                        <a:rPr lang="it-IT" sz="900" i="0" dirty="0" smtClean="0">
                          <a:latin typeface="Times New Roman" pitchFamily="18" charset="0"/>
                          <a:ea typeface="Calibri"/>
                          <a:cs typeface="Times New Roman" pitchFamily="18" charset="0"/>
                        </a:rPr>
                        <a:t> </a:t>
                      </a:r>
                      <a:endParaRPr lang="it-IT" sz="900" i="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78-Iniziative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 Distribuzione di mazzi di mimosa alle Case Protette di </a:t>
                      </a:r>
                      <a:r>
                        <a:rPr lang="it-IT" sz="900" dirty="0" err="1" smtClean="0">
                          <a:latin typeface="Times New Roman"/>
                          <a:ea typeface="Calibri"/>
                          <a:cs typeface="Times New Roman"/>
                        </a:rPr>
                        <a:t>Codigoro</a:t>
                      </a:r>
                      <a:r>
                        <a:rPr lang="it-IT" sz="900" dirty="0" smtClean="0">
                          <a:latin typeface="Times New Roman"/>
                          <a:ea typeface="Calibri"/>
                          <a:cs typeface="Times New Roman"/>
                        </a:rPr>
                        <a:t> e Bosco </a:t>
                      </a:r>
                      <a:r>
                        <a:rPr lang="it-IT" sz="900" dirty="0" err="1" smtClean="0">
                          <a:latin typeface="Times New Roman"/>
                          <a:ea typeface="Calibri"/>
                          <a:cs typeface="Times New Roman"/>
                        </a:rPr>
                        <a:t>Mesola</a:t>
                      </a:r>
                      <a:r>
                        <a:rPr lang="it-IT" sz="900" dirty="0" smtClean="0">
                          <a:latin typeface="Times New Roman"/>
                          <a:ea typeface="Calibri"/>
                          <a:cs typeface="Times New Roman"/>
                        </a:rPr>
                        <a:t> </a:t>
                      </a: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a:t>
                      </a:r>
                      <a:r>
                        <a:rPr lang="it-IT" sz="900" dirty="0" err="1" smtClean="0">
                          <a:latin typeface="Times New Roman"/>
                          <a:ea typeface="Calibri"/>
                          <a:cs typeface="Times New Roman"/>
                        </a:rPr>
                        <a:t>Codigoro</a:t>
                      </a:r>
                      <a:r>
                        <a:rPr lang="it-IT" sz="900" dirty="0" smtClean="0">
                          <a:latin typeface="Times New Roman"/>
                          <a:ea typeface="Calibri"/>
                          <a:cs typeface="Times New Roman"/>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6/3/2026</a:t>
                      </a:r>
                    </a:p>
                    <a:p>
                      <a:pPr algn="l">
                        <a:lnSpc>
                          <a:spcPct val="115000"/>
                        </a:lnSpc>
                        <a:spcAft>
                          <a:spcPts val="0"/>
                        </a:spcAft>
                      </a:pPr>
                      <a:r>
                        <a:rPr lang="it-IT" sz="900" dirty="0" smtClean="0">
                          <a:latin typeface="Times New Roman"/>
                          <a:ea typeface="Calibri"/>
                          <a:cs typeface="Times New Roman"/>
                        </a:rPr>
                        <a:t>nella</a:t>
                      </a:r>
                      <a:r>
                        <a:rPr lang="it-IT" sz="900" baseline="0" dirty="0" smtClean="0">
                          <a:latin typeface="Times New Roman"/>
                          <a:ea typeface="Calibri"/>
                          <a:cs typeface="Times New Roman"/>
                        </a:rPr>
                        <a:t> mattinata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di </a:t>
                      </a:r>
                      <a:r>
                        <a:rPr lang="it-IT" sz="900" dirty="0" err="1" smtClean="0">
                          <a:latin typeface="Times New Roman"/>
                          <a:ea typeface="Calibri"/>
                          <a:cs typeface="Times New Roman"/>
                        </a:rPr>
                        <a:t>Codigoro</a:t>
                      </a:r>
                      <a:r>
                        <a:rPr lang="it-IT" sz="900" dirty="0" smtClean="0">
                          <a:latin typeface="Times New Roman"/>
                          <a:ea typeface="Calibri"/>
                          <a:cs typeface="Times New Roman"/>
                        </a:rPr>
                        <a:t> e Bosco </a:t>
                      </a:r>
                      <a:r>
                        <a:rPr lang="it-IT" sz="900" dirty="0" err="1" smtClean="0">
                          <a:latin typeface="Times New Roman"/>
                          <a:ea typeface="Calibri"/>
                          <a:cs typeface="Times New Roman"/>
                        </a:rPr>
                        <a:t>Mesola</a:t>
                      </a:r>
                      <a:r>
                        <a:rPr lang="it-IT" sz="900" dirty="0" smtClean="0">
                          <a:latin typeface="Times New Roman"/>
                          <a:ea typeface="Calibri"/>
                          <a:cs typeface="Times New Roman"/>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79-Iniziativa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Distribuzione di mazzolini di mimosa  alle ospiti della Casa Protetta </a:t>
                      </a:r>
                      <a:endParaRPr lang="it-IT" sz="900" dirty="0">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Bondeno </a:t>
                      </a:r>
                      <a:r>
                        <a:rPr lang="it-IT" sz="900" dirty="0" err="1" smtClean="0">
                          <a:latin typeface="Times New Roman"/>
                          <a:ea typeface="Calibri"/>
                          <a:cs typeface="Times New Roman"/>
                        </a:rPr>
                        <a:t>Vigarano</a:t>
                      </a:r>
                      <a:r>
                        <a:rPr lang="it-IT" sz="900" dirty="0" smtClean="0">
                          <a:latin typeface="Times New Roman"/>
                          <a:ea typeface="Calibri"/>
                          <a:cs typeface="Times New Roman"/>
                        </a:rPr>
                        <a:t> </a:t>
                      </a:r>
                      <a:r>
                        <a:rPr lang="it-IT" sz="900" dirty="0" err="1" smtClean="0">
                          <a:latin typeface="Times New Roman"/>
                          <a:ea typeface="Calibri"/>
                          <a:cs typeface="Times New Roman"/>
                        </a:rPr>
                        <a:t>Mainarda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6/3/2026</a:t>
                      </a:r>
                    </a:p>
                    <a:p>
                      <a:pPr algn="l">
                        <a:lnSpc>
                          <a:spcPct val="115000"/>
                        </a:lnSpc>
                        <a:spcAft>
                          <a:spcPts val="0"/>
                        </a:spcAft>
                      </a:pPr>
                      <a:r>
                        <a:rPr lang="it-IT" sz="900" dirty="0" smtClean="0">
                          <a:latin typeface="Times New Roman"/>
                          <a:ea typeface="Calibri"/>
                          <a:cs typeface="Times New Roman"/>
                        </a:rPr>
                        <a:t>ore 15.00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Casa Protetta di </a:t>
                      </a:r>
                      <a:r>
                        <a:rPr lang="it-IT" sz="900" dirty="0" err="1" smtClean="0">
                          <a:latin typeface="Times New Roman" pitchFamily="18" charset="0"/>
                          <a:ea typeface="Calibri"/>
                          <a:cs typeface="Times New Roman" pitchFamily="18" charset="0"/>
                        </a:rPr>
                        <a:t>Vigarano</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Mainarda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80-Iniziative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Banchetto con distribuzione di mimosa e segnalibri dedicati alla donna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Ferrara </a:t>
                      </a:r>
                      <a:r>
                        <a:rPr lang="it-IT" sz="900" dirty="0" err="1" smtClean="0">
                          <a:latin typeface="Times New Roman"/>
                          <a:ea typeface="Calibri"/>
                          <a:cs typeface="Times New Roman"/>
                        </a:rPr>
                        <a:t>Cem</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6/3/2026</a:t>
                      </a:r>
                    </a:p>
                    <a:p>
                      <a:pPr algn="l">
                        <a:lnSpc>
                          <a:spcPct val="115000"/>
                        </a:lnSpc>
                        <a:spcAft>
                          <a:spcPts val="0"/>
                        </a:spcAft>
                      </a:pPr>
                      <a:r>
                        <a:rPr lang="it-IT" sz="900" dirty="0" smtClean="0">
                          <a:latin typeface="Times New Roman"/>
                          <a:ea typeface="Calibri"/>
                          <a:cs typeface="Times New Roman"/>
                        </a:rPr>
                        <a:t>ore 9.00-12.00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Piazza Verdi Ferrara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a:lnSpc>
                          <a:spcPct val="115000"/>
                        </a:lnSpc>
                        <a:spcAft>
                          <a:spcPts val="0"/>
                        </a:spcAft>
                      </a:pPr>
                      <a:r>
                        <a:rPr lang="it-IT" sz="900" dirty="0" smtClean="0">
                          <a:latin typeface="Times New Roman" pitchFamily="18" charset="0"/>
                          <a:ea typeface="Calibri"/>
                          <a:cs typeface="Times New Roman" pitchFamily="18" charset="0"/>
                        </a:rPr>
                        <a:t>81-Evento pubblico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Tradizionale vendita della</a:t>
                      </a:r>
                    </a:p>
                    <a:p>
                      <a:pPr>
                        <a:lnSpc>
                          <a:spcPct val="115000"/>
                        </a:lnSpc>
                        <a:spcAft>
                          <a:spcPts val="0"/>
                        </a:spcAft>
                      </a:pPr>
                      <a:r>
                        <a:rPr lang="it-IT" sz="900" dirty="0" smtClean="0">
                          <a:latin typeface="Times New Roman" pitchFamily="18" charset="0"/>
                          <a:ea typeface="Calibri"/>
                          <a:cs typeface="Times New Roman" pitchFamily="18" charset="0"/>
                        </a:rPr>
                        <a:t>mimosa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pitchFamily="18" charset="0"/>
                          <a:ea typeface="Calibri"/>
                          <a:cs typeface="Times New Roman" pitchFamily="18" charset="0"/>
                        </a:rPr>
                        <a:t>Udi</a:t>
                      </a:r>
                      <a:r>
                        <a:rPr lang="it-IT" sz="900" dirty="0" smtClean="0">
                          <a:latin typeface="Times New Roman" pitchFamily="18" charset="0"/>
                          <a:ea typeface="Calibri"/>
                          <a:cs typeface="Times New Roman" pitchFamily="18" charset="0"/>
                        </a:rPr>
                        <a:t> Spazio Donna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6-7- 8 /3/2026 </a:t>
                      </a:r>
                    </a:p>
                    <a:p>
                      <a:pPr>
                        <a:lnSpc>
                          <a:spcPct val="115000"/>
                        </a:lnSpc>
                        <a:spcAft>
                          <a:spcPts val="0"/>
                        </a:spcAft>
                      </a:pPr>
                      <a:r>
                        <a:rPr lang="it-IT" sz="900" dirty="0" smtClean="0">
                          <a:latin typeface="Times New Roman" pitchFamily="18" charset="0"/>
                          <a:ea typeface="Calibri"/>
                          <a:cs typeface="Times New Roman" pitchFamily="18" charset="0"/>
                        </a:rPr>
                        <a:t>dalle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9.00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Piazza </a:t>
                      </a:r>
                      <a:r>
                        <a:rPr lang="it-IT" sz="900" dirty="0" err="1" smtClean="0">
                          <a:latin typeface="Times New Roman" pitchFamily="18" charset="0"/>
                          <a:ea typeface="Calibri"/>
                          <a:cs typeface="Times New Roman" pitchFamily="18" charset="0"/>
                        </a:rPr>
                        <a:t>Folegatti</a:t>
                      </a:r>
                      <a:r>
                        <a:rPr lang="it-IT" sz="900" dirty="0" smtClean="0">
                          <a:latin typeface="Times New Roman" pitchFamily="18" charset="0"/>
                          <a:ea typeface="Calibri"/>
                          <a:cs typeface="Times New Roman" pitchFamily="18" charset="0"/>
                        </a:rPr>
                        <a:t>, Comacchio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82-Iniziative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Consegna di mazzi di mimosa alle tre Case Protette del territorio e OSCO </a:t>
                      </a:r>
                      <a:r>
                        <a:rPr lang="it-IT" sz="900" dirty="0" err="1" smtClean="0">
                          <a:latin typeface="Times New Roman" pitchFamily="18" charset="0"/>
                          <a:ea typeface="Calibri"/>
                          <a:cs typeface="Times New Roman" pitchFamily="18" charset="0"/>
                        </a:rPr>
                        <a:t>CdC</a:t>
                      </a:r>
                      <a:r>
                        <a:rPr lang="it-IT" sz="900" dirty="0" smtClean="0">
                          <a:latin typeface="Times New Roman" pitchFamily="18" charset="0"/>
                          <a:ea typeface="Calibri"/>
                          <a:cs typeface="Times New Roman" pitchFamily="18" charset="0"/>
                        </a:rPr>
                        <a:t> di Copparo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Copparo Ro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6-7/3/2026</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Quattro panchine rosse Copparo, Tamara, Ambrogio, Saletta </a:t>
                      </a:r>
                      <a:r>
                        <a:rPr lang="it-IT" sz="900" dirty="0" err="1" smtClean="0">
                          <a:latin typeface="Times New Roman"/>
                          <a:ea typeface="Calibri"/>
                          <a:cs typeface="Times New Roman"/>
                        </a:rPr>
                        <a:t>+case</a:t>
                      </a:r>
                      <a:r>
                        <a:rPr lang="it-IT" sz="900" dirty="0" smtClean="0">
                          <a:latin typeface="Times New Roman"/>
                          <a:ea typeface="Calibri"/>
                          <a:cs typeface="Times New Roman"/>
                        </a:rPr>
                        <a:t> protette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8676">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83-Lezione</a:t>
                      </a:r>
                      <a:r>
                        <a:rPr lang="it-IT" sz="900" baseline="0" dirty="0" smtClean="0">
                          <a:latin typeface="Times New Roman" pitchFamily="18" charset="0"/>
                          <a:ea typeface="Calibri"/>
                          <a:cs typeface="Times New Roman" pitchFamily="18" charset="0"/>
                        </a:rPr>
                        <a:t> di ginnastica</a:t>
                      </a: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Armonia Donna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Comune di </a:t>
                      </a:r>
                      <a:r>
                        <a:rPr lang="it-IT" sz="900" dirty="0" err="1" smtClean="0">
                          <a:latin typeface="Times New Roman"/>
                          <a:ea typeface="Calibri"/>
                          <a:cs typeface="Times New Roman"/>
                        </a:rPr>
                        <a:t>Mesola</a:t>
                      </a:r>
                      <a:r>
                        <a:rPr lang="it-IT" sz="900" dirty="0" smtClean="0">
                          <a:latin typeface="Times New Roman"/>
                          <a:ea typeface="Calibri"/>
                          <a:cs typeface="Times New Roman"/>
                        </a:rPr>
                        <a:t> in collaborazione con  </a:t>
                      </a:r>
                      <a:r>
                        <a:rPr lang="it-IT" sz="900" dirty="0" err="1" smtClean="0">
                          <a:latin typeface="Times New Roman"/>
                          <a:ea typeface="Calibri"/>
                          <a:cs typeface="Times New Roman"/>
                        </a:rPr>
                        <a:t>A.S.D.</a:t>
                      </a:r>
                      <a:r>
                        <a:rPr lang="it-IT" sz="900" dirty="0" smtClean="0">
                          <a:latin typeface="Times New Roman"/>
                          <a:ea typeface="Calibri"/>
                          <a:cs typeface="Times New Roman"/>
                        </a:rPr>
                        <a:t> Officine Muscolari</a:t>
                      </a:r>
                    </a:p>
                    <a:p>
                      <a:pPr algn="l">
                        <a:lnSpc>
                          <a:spcPct val="115000"/>
                        </a:lnSpc>
                        <a:spcAft>
                          <a:spcPts val="0"/>
                        </a:spcAft>
                      </a:pPr>
                      <a:endParaRPr lang="it-IT" sz="900" dirty="0" smtClean="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07/03/2026</a:t>
                      </a:r>
                    </a:p>
                    <a:p>
                      <a:pPr algn="l">
                        <a:lnSpc>
                          <a:spcPct val="115000"/>
                        </a:lnSpc>
                        <a:spcAft>
                          <a:spcPts val="0"/>
                        </a:spcAft>
                      </a:pPr>
                      <a:r>
                        <a:rPr lang="it-IT" sz="900" dirty="0" smtClean="0">
                          <a:latin typeface="Times New Roman"/>
                          <a:ea typeface="Calibri"/>
                          <a:cs typeface="Times New Roman"/>
                        </a:rPr>
                        <a:t>alle</a:t>
                      </a:r>
                      <a:r>
                        <a:rPr lang="it-IT" sz="900" baseline="0" dirty="0" smtClean="0">
                          <a:latin typeface="Times New Roman"/>
                          <a:ea typeface="Calibri"/>
                          <a:cs typeface="Times New Roman"/>
                        </a:rPr>
                        <a:t> ore  </a:t>
                      </a:r>
                      <a:r>
                        <a:rPr lang="it-IT" sz="900" dirty="0" smtClean="0">
                          <a:latin typeface="Times New Roman"/>
                          <a:ea typeface="Calibri"/>
                          <a:cs typeface="Times New Roman"/>
                        </a:rPr>
                        <a:t>15.30</a:t>
                      </a:r>
                    </a:p>
                    <a:p>
                      <a:pPr algn="l">
                        <a:lnSpc>
                          <a:spcPct val="115000"/>
                        </a:lnSpc>
                        <a:spcAft>
                          <a:spcPts val="0"/>
                        </a:spcAft>
                      </a:pPr>
                      <a:endParaRPr lang="it-IT" sz="900" dirty="0" smtClean="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Piazza</a:t>
                      </a:r>
                      <a:r>
                        <a:rPr lang="it-IT" sz="900" baseline="0" dirty="0" smtClean="0">
                          <a:latin typeface="Times New Roman"/>
                          <a:ea typeface="Calibri"/>
                          <a:cs typeface="Times New Roman"/>
                        </a:rPr>
                        <a:t> della Vittoria </a:t>
                      </a:r>
                      <a:r>
                        <a:rPr lang="it-IT" sz="900" baseline="0" dirty="0" err="1" smtClean="0">
                          <a:latin typeface="Times New Roman"/>
                          <a:ea typeface="Calibri"/>
                          <a:cs typeface="Times New Roman"/>
                        </a:rPr>
                        <a:t>Mesola</a:t>
                      </a:r>
                      <a:r>
                        <a:rPr lang="it-IT" sz="900" baseline="0" dirty="0" smtClean="0">
                          <a:latin typeface="Times New Roman"/>
                          <a:ea typeface="Calibri"/>
                          <a:cs typeface="Times New Roman"/>
                        </a:rPr>
                        <a:t> (FE)</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17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31745" name="WordArt 1"/>
          <p:cNvSpPr>
            <a:spLocks noChangeArrowheads="1" noChangeShapeType="1" noTextEdit="1"/>
          </p:cNvSpPr>
          <p:nvPr/>
        </p:nvSpPr>
        <p:spPr bwMode="auto">
          <a:xfrm>
            <a:off x="251520" y="260648"/>
            <a:ext cx="8620125" cy="323850"/>
          </a:xfrm>
          <a:prstGeom prst="rect">
            <a:avLst/>
          </a:prstGeom>
        </p:spPr>
        <p:txBody>
          <a:bodyPr wrap="none" fromWordArt="1">
            <a:prstTxWarp prst="textPlain">
              <a:avLst>
                <a:gd name="adj" fmla="val 50000"/>
              </a:avLst>
            </a:prstTxWarp>
          </a:bodyPr>
          <a:lstStyle/>
          <a:p>
            <a:pPr algn="ctr" rtl="0"/>
            <a:r>
              <a:rPr lang="it-IT" sz="3600" kern="10" spc="0" dirty="0"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INIZIATIVE </a:t>
            </a:r>
            <a:r>
              <a:rPr lang="it-IT" sz="3600" kern="10" spc="0" dirty="0" err="1"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DI</a:t>
            </a:r>
            <a:r>
              <a:rPr lang="it-IT" sz="3600" kern="10" spc="0" dirty="0"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 SENSIBILIZZAZIONE NEL TERRITORIO PROVINCIALE</a:t>
            </a:r>
            <a:endParaRPr lang="it-IT" sz="3600" kern="10" spc="0" dirty="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endParaRPr>
          </a:p>
        </p:txBody>
      </p:sp>
      <p:sp>
        <p:nvSpPr>
          <p:cNvPr id="5" name="Segnaposto numero diapositiva 4"/>
          <p:cNvSpPr>
            <a:spLocks noGrp="1"/>
          </p:cNvSpPr>
          <p:nvPr>
            <p:ph type="sldNum" sz="quarter" idx="12"/>
          </p:nvPr>
        </p:nvSpPr>
        <p:spPr/>
        <p:txBody>
          <a:bodyPr/>
          <a:lstStyle/>
          <a:p>
            <a:fld id="{B007B441-5312-499D-93C3-6E37886527FA}" type="slidenum">
              <a:rPr lang="it-IT" smtClean="0"/>
              <a:pPr/>
              <a:t>17</a:t>
            </a:fld>
            <a:endParaRPr lang="it-I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420718"/>
          <a:ext cx="8496942" cy="6174172"/>
        </p:xfrm>
        <a:graphic>
          <a:graphicData uri="http://schemas.openxmlformats.org/drawingml/2006/table">
            <a:tbl>
              <a:tblPr/>
              <a:tblGrid>
                <a:gridCol w="1699153"/>
                <a:gridCol w="1699153"/>
                <a:gridCol w="1699153"/>
                <a:gridCol w="1060718"/>
                <a:gridCol w="2338765"/>
              </a:tblGrid>
              <a:tr h="648072">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18">
                <a:tc>
                  <a:txBody>
                    <a:bodyPr/>
                    <a:lstStyle/>
                    <a:p>
                      <a:pPr>
                        <a:lnSpc>
                          <a:spcPct val="115000"/>
                        </a:lnSpc>
                        <a:spcAft>
                          <a:spcPts val="0"/>
                        </a:spcAft>
                      </a:pPr>
                      <a:r>
                        <a:rPr lang="it-IT" sz="900" dirty="0" smtClean="0">
                          <a:latin typeface="Times New Roman" pitchFamily="18" charset="0"/>
                          <a:ea typeface="Calibri"/>
                          <a:cs typeface="Times New Roman" pitchFamily="18" charset="0"/>
                        </a:rPr>
                        <a:t>84-Le signore del gruppo di</a:t>
                      </a:r>
                    </a:p>
                    <a:p>
                      <a:pPr>
                        <a:lnSpc>
                          <a:spcPct val="115000"/>
                        </a:lnSpc>
                        <a:spcAft>
                          <a:spcPts val="0"/>
                        </a:spcAft>
                      </a:pPr>
                      <a:r>
                        <a:rPr lang="it-IT" sz="900" dirty="0" smtClean="0">
                          <a:latin typeface="Times New Roman" pitchFamily="18" charset="0"/>
                          <a:ea typeface="Calibri"/>
                          <a:cs typeface="Times New Roman" pitchFamily="18" charset="0"/>
                        </a:rPr>
                        <a:t>uncinetto distribuiranno</a:t>
                      </a:r>
                    </a:p>
                    <a:p>
                      <a:pPr>
                        <a:lnSpc>
                          <a:spcPct val="115000"/>
                        </a:lnSpc>
                        <a:spcAft>
                          <a:spcPts val="0"/>
                        </a:spcAft>
                      </a:pPr>
                      <a:r>
                        <a:rPr lang="it-IT" sz="900" dirty="0" smtClean="0">
                          <a:latin typeface="Times New Roman" pitchFamily="18" charset="0"/>
                          <a:ea typeface="Calibri"/>
                          <a:cs typeface="Times New Roman" pitchFamily="18" charset="0"/>
                        </a:rPr>
                        <a:t>mimose realizzate a mano</a:t>
                      </a:r>
                    </a:p>
                    <a:p>
                      <a:pPr>
                        <a:lnSpc>
                          <a:spcPct val="115000"/>
                        </a:lnSpc>
                        <a:spcAft>
                          <a:spcPts val="0"/>
                        </a:spcAft>
                      </a:pPr>
                      <a:r>
                        <a:rPr lang="it-IT" sz="900" dirty="0" smtClean="0">
                          <a:latin typeface="Times New Roman" pitchFamily="18" charset="0"/>
                          <a:ea typeface="Calibri"/>
                          <a:cs typeface="Times New Roman" pitchFamily="18" charset="0"/>
                        </a:rPr>
                        <a:t>(con offerta libera, </a:t>
                      </a:r>
                      <a:r>
                        <a:rPr lang="it-IT" sz="900" baseline="0" dirty="0" smtClean="0">
                          <a:latin typeface="Times New Roman" pitchFamily="18" charset="0"/>
                          <a:ea typeface="Calibri"/>
                          <a:cs typeface="Times New Roman" pitchFamily="18" charset="0"/>
                        </a:rPr>
                        <a:t> l’</a:t>
                      </a:r>
                      <a:r>
                        <a:rPr lang="it-IT" sz="900" dirty="0" smtClean="0">
                          <a:latin typeface="Times New Roman" pitchFamily="18" charset="0"/>
                          <a:ea typeface="Calibri"/>
                          <a:cs typeface="Times New Roman" pitchFamily="18" charset="0"/>
                        </a:rPr>
                        <a:t>eventuale</a:t>
                      </a:r>
                    </a:p>
                    <a:p>
                      <a:pPr>
                        <a:lnSpc>
                          <a:spcPct val="115000"/>
                        </a:lnSpc>
                        <a:spcAft>
                          <a:spcPts val="0"/>
                        </a:spcAft>
                      </a:pPr>
                      <a:r>
                        <a:rPr lang="it-IT" sz="900" dirty="0" smtClean="0">
                          <a:latin typeface="Times New Roman" pitchFamily="18" charset="0"/>
                          <a:ea typeface="Calibri"/>
                          <a:cs typeface="Times New Roman" pitchFamily="18" charset="0"/>
                        </a:rPr>
                        <a:t>ricavato verrà gestito dalle</a:t>
                      </a:r>
                    </a:p>
                    <a:p>
                      <a:pPr>
                        <a:lnSpc>
                          <a:spcPct val="115000"/>
                        </a:lnSpc>
                        <a:spcAft>
                          <a:spcPts val="0"/>
                        </a:spcAft>
                      </a:pPr>
                      <a:r>
                        <a:rPr lang="it-IT" sz="900" dirty="0" smtClean="0">
                          <a:latin typeface="Times New Roman" pitchFamily="18" charset="0"/>
                          <a:ea typeface="Calibri"/>
                          <a:cs typeface="Times New Roman" pitchFamily="18" charset="0"/>
                        </a:rPr>
                        <a:t>signore del gruppo per</a:t>
                      </a:r>
                    </a:p>
                    <a:p>
                      <a:pPr>
                        <a:lnSpc>
                          <a:spcPct val="115000"/>
                        </a:lnSpc>
                        <a:spcAft>
                          <a:spcPts val="0"/>
                        </a:spcAft>
                      </a:pPr>
                      <a:r>
                        <a:rPr lang="it-IT" sz="900" dirty="0" smtClean="0">
                          <a:latin typeface="Times New Roman" pitchFamily="18" charset="0"/>
                          <a:ea typeface="Calibri"/>
                          <a:cs typeface="Times New Roman" pitchFamily="18" charset="0"/>
                        </a:rPr>
                        <a:t>l’acquisto di nuova lana)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FILI E MIMOSE GRUPPO </a:t>
                      </a:r>
                      <a:r>
                        <a:rPr lang="it-IT" sz="900" dirty="0" err="1" smtClean="0">
                          <a:latin typeface="Times New Roman" pitchFamily="18" charset="0"/>
                          <a:ea typeface="Calibri"/>
                          <a:cs typeface="Times New Roman" pitchFamily="18" charset="0"/>
                        </a:rPr>
                        <a:t>DI</a:t>
                      </a:r>
                      <a:r>
                        <a:rPr lang="it-IT" sz="900" dirty="0" smtClean="0">
                          <a:latin typeface="Times New Roman" pitchFamily="18" charset="0"/>
                          <a:ea typeface="Calibri"/>
                          <a:cs typeface="Times New Roman" pitchFamily="18" charset="0"/>
                        </a:rPr>
                        <a:t> UNCINETTO</a:t>
                      </a:r>
                    </a:p>
                    <a:p>
                      <a:pPr>
                        <a:lnSpc>
                          <a:spcPct val="115000"/>
                        </a:lnSpc>
                        <a:spcAft>
                          <a:spcPts val="0"/>
                        </a:spcAft>
                      </a:pPr>
                      <a:r>
                        <a:rPr lang="it-IT" sz="900" dirty="0" smtClean="0">
                          <a:latin typeface="Times New Roman" pitchFamily="18" charset="0"/>
                          <a:ea typeface="Calibri"/>
                          <a:cs typeface="Times New Roman" pitchFamily="18" charset="0"/>
                        </a:rPr>
                        <a:t>DELLA BIBLIOTECA</a:t>
                      </a:r>
                    </a:p>
                    <a:p>
                      <a:pPr>
                        <a:lnSpc>
                          <a:spcPct val="115000"/>
                        </a:lnSpc>
                        <a:spcAft>
                          <a:spcPts val="0"/>
                        </a:spcAft>
                      </a:pPr>
                      <a:r>
                        <a:rPr lang="it-IT" sz="900" dirty="0" smtClean="0">
                          <a:latin typeface="Times New Roman" pitchFamily="18" charset="0"/>
                          <a:ea typeface="Calibri"/>
                          <a:cs typeface="Times New Roman" pitchFamily="18" charset="0"/>
                        </a:rPr>
                        <a:t>COMUNALE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Comune di </a:t>
                      </a:r>
                      <a:r>
                        <a:rPr lang="it-IT" sz="900" dirty="0" err="1" smtClean="0">
                          <a:latin typeface="Times New Roman"/>
                          <a:ea typeface="Calibri"/>
                          <a:cs typeface="Times New Roman"/>
                        </a:rPr>
                        <a:t>Ostellato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07/03/2026, </a:t>
                      </a:r>
                    </a:p>
                    <a:p>
                      <a:pPr>
                        <a:lnSpc>
                          <a:spcPct val="115000"/>
                        </a:lnSpc>
                        <a:spcAft>
                          <a:spcPts val="0"/>
                        </a:spcAft>
                      </a:pPr>
                      <a:r>
                        <a:rPr lang="it-IT" sz="900" dirty="0" smtClean="0">
                          <a:latin typeface="Times New Roman" pitchFamily="18" charset="0"/>
                          <a:ea typeface="Calibri"/>
                          <a:cs typeface="Times New Roman" pitchFamily="18" charset="0"/>
                        </a:rPr>
                        <a:t>Tutto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il turno di</a:t>
                      </a:r>
                    </a:p>
                    <a:p>
                      <a:pPr>
                        <a:lnSpc>
                          <a:spcPct val="115000"/>
                        </a:lnSpc>
                        <a:spcAft>
                          <a:spcPts val="0"/>
                        </a:spcAft>
                      </a:pPr>
                      <a:r>
                        <a:rPr lang="it-IT" sz="900" dirty="0" smtClean="0">
                          <a:latin typeface="Times New Roman" pitchFamily="18" charset="0"/>
                          <a:ea typeface="Calibri"/>
                          <a:cs typeface="Times New Roman" pitchFamily="18" charset="0"/>
                        </a:rPr>
                        <a:t>apertura della</a:t>
                      </a:r>
                    </a:p>
                    <a:p>
                      <a:pPr>
                        <a:lnSpc>
                          <a:spcPct val="115000"/>
                        </a:lnSpc>
                        <a:spcAft>
                          <a:spcPts val="0"/>
                        </a:spcAft>
                      </a:pPr>
                      <a:r>
                        <a:rPr lang="it-IT" sz="900" dirty="0" smtClean="0">
                          <a:latin typeface="Times New Roman" pitchFamily="18" charset="0"/>
                          <a:ea typeface="Calibri"/>
                          <a:cs typeface="Times New Roman" pitchFamily="18" charset="0"/>
                        </a:rPr>
                        <a:t>Biblioteca </a:t>
                      </a:r>
                    </a:p>
                    <a:p>
                      <a:pPr>
                        <a:lnSpc>
                          <a:spcPct val="115000"/>
                        </a:lnSpc>
                        <a:spcAft>
                          <a:spcPts val="0"/>
                        </a:spcAft>
                      </a:pPr>
                      <a:r>
                        <a:rPr lang="it-IT" sz="900" dirty="0" smtClean="0">
                          <a:latin typeface="Times New Roman" pitchFamily="18" charset="0"/>
                          <a:ea typeface="Calibri"/>
                          <a:cs typeface="Times New Roman" pitchFamily="18" charset="0"/>
                        </a:rPr>
                        <a:t> (9.30-</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12.30)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Biblioteca</a:t>
                      </a:r>
                      <a:r>
                        <a:rPr lang="it-IT" sz="900" baseline="0" dirty="0" smtClean="0">
                          <a:latin typeface="Times New Roman" pitchFamily="18" charset="0"/>
                          <a:ea typeface="Calibri"/>
                          <a:cs typeface="Times New Roman" pitchFamily="18" charset="0"/>
                        </a:rPr>
                        <a:t> Comunale</a:t>
                      </a:r>
                      <a:r>
                        <a:rPr lang="it-IT" sz="900" dirty="0" smtClean="0">
                          <a:latin typeface="Times New Roman" pitchFamily="18" charset="0"/>
                          <a:ea typeface="Calibri"/>
                          <a:cs typeface="Times New Roman" pitchFamily="18" charset="0"/>
                        </a:rPr>
                        <a:t> “MARIO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SOLDATI”</a:t>
                      </a:r>
                    </a:p>
                    <a:p>
                      <a:pPr>
                        <a:lnSpc>
                          <a:spcPct val="115000"/>
                        </a:lnSpc>
                        <a:spcAft>
                          <a:spcPts val="0"/>
                        </a:spcAft>
                      </a:pPr>
                      <a:r>
                        <a:rPr lang="it-IT" sz="900" dirty="0" err="1" smtClean="0">
                          <a:latin typeface="Times New Roman" pitchFamily="18" charset="0"/>
                          <a:ea typeface="Calibri"/>
                          <a:cs typeface="Times New Roman" pitchFamily="18" charset="0"/>
                        </a:rPr>
                        <a:t>Ostellato</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18">
                <a:tc>
                  <a:txBody>
                    <a:bodyPr/>
                    <a:lstStyle/>
                    <a:p>
                      <a:pPr>
                        <a:lnSpc>
                          <a:spcPct val="115000"/>
                        </a:lnSpc>
                        <a:spcAft>
                          <a:spcPts val="0"/>
                        </a:spcAft>
                      </a:pPr>
                      <a:r>
                        <a:rPr lang="it-IT" sz="900" dirty="0" smtClean="0">
                          <a:latin typeface="Times New Roman" pitchFamily="18" charset="0"/>
                          <a:ea typeface="Calibri"/>
                          <a:cs typeface="Times New Roman" pitchFamily="18" charset="0"/>
                        </a:rPr>
                        <a:t>85-Evento pubblico</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Camminata...di pari passo,</a:t>
                      </a:r>
                    </a:p>
                    <a:p>
                      <a:pPr>
                        <a:lnSpc>
                          <a:spcPct val="115000"/>
                        </a:lnSpc>
                        <a:spcAft>
                          <a:spcPts val="0"/>
                        </a:spcAft>
                      </a:pPr>
                      <a:r>
                        <a:rPr lang="it-IT" sz="900" dirty="0" smtClean="0">
                          <a:latin typeface="Times New Roman" pitchFamily="18" charset="0"/>
                          <a:ea typeface="Calibri"/>
                          <a:cs typeface="Times New Roman" pitchFamily="18" charset="0"/>
                        </a:rPr>
                        <a:t>insieme contro le</a:t>
                      </a:r>
                    </a:p>
                    <a:p>
                      <a:pPr>
                        <a:lnSpc>
                          <a:spcPct val="115000"/>
                        </a:lnSpc>
                        <a:spcAft>
                          <a:spcPts val="0"/>
                        </a:spcAft>
                      </a:pPr>
                      <a:r>
                        <a:rPr lang="it-IT" sz="900" dirty="0" smtClean="0">
                          <a:latin typeface="Times New Roman" pitchFamily="18" charset="0"/>
                          <a:ea typeface="Calibri"/>
                          <a:cs typeface="Times New Roman" pitchFamily="18" charset="0"/>
                        </a:rPr>
                        <a:t>discriminazioni</a:t>
                      </a:r>
                    </a:p>
                    <a:p>
                      <a:pPr>
                        <a:lnSpc>
                          <a:spcPct val="115000"/>
                        </a:lnSpc>
                        <a:spcAft>
                          <a:spcPts val="0"/>
                        </a:spcAft>
                      </a:pPr>
                      <a:r>
                        <a:rPr lang="it-IT" sz="900" dirty="0" smtClean="0">
                          <a:latin typeface="Times New Roman" pitchFamily="18" charset="0"/>
                          <a:ea typeface="Calibri"/>
                          <a:cs typeface="Times New Roman" pitchFamily="18" charset="0"/>
                        </a:rPr>
                        <a:t>di genere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MSP Italia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7/3/2026,</a:t>
                      </a:r>
                    </a:p>
                    <a:p>
                      <a:pPr>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16.30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Piazzetta </a:t>
                      </a:r>
                      <a:r>
                        <a:rPr lang="it-IT" sz="900" dirty="0" err="1" smtClean="0">
                          <a:latin typeface="Times New Roman" pitchFamily="18" charset="0"/>
                          <a:ea typeface="Calibri"/>
                          <a:cs typeface="Times New Roman" pitchFamily="18" charset="0"/>
                        </a:rPr>
                        <a:t>Trepponti</a:t>
                      </a:r>
                      <a:r>
                        <a:rPr lang="it-IT" sz="900" dirty="0" smtClean="0">
                          <a:latin typeface="Times New Roman" pitchFamily="18" charset="0"/>
                          <a:ea typeface="Calibri"/>
                          <a:cs typeface="Times New Roman" pitchFamily="18" charset="0"/>
                        </a:rPr>
                        <a:t>, Comacchio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18">
                <a:tc>
                  <a:txBody>
                    <a:bodyPr/>
                    <a:lstStyle/>
                    <a:p>
                      <a:pPr>
                        <a:lnSpc>
                          <a:spcPct val="115000"/>
                        </a:lnSpc>
                        <a:spcAft>
                          <a:spcPts val="0"/>
                        </a:spcAft>
                      </a:pPr>
                      <a:r>
                        <a:rPr lang="it-IT" sz="900" dirty="0" smtClean="0">
                          <a:latin typeface="Times New Roman" pitchFamily="18" charset="0"/>
                          <a:ea typeface="Calibri"/>
                          <a:cs typeface="Times New Roman" pitchFamily="18" charset="0"/>
                        </a:rPr>
                        <a:t>86-Le signore del gruppo di</a:t>
                      </a:r>
                    </a:p>
                    <a:p>
                      <a:pPr>
                        <a:lnSpc>
                          <a:spcPct val="115000"/>
                        </a:lnSpc>
                        <a:spcAft>
                          <a:spcPts val="0"/>
                        </a:spcAft>
                      </a:pPr>
                      <a:r>
                        <a:rPr lang="it-IT" sz="900" dirty="0" smtClean="0">
                          <a:latin typeface="Times New Roman" pitchFamily="18" charset="0"/>
                          <a:ea typeface="Calibri"/>
                          <a:cs typeface="Times New Roman" pitchFamily="18" charset="0"/>
                        </a:rPr>
                        <a:t>uncinetto distribuiranno</a:t>
                      </a:r>
                    </a:p>
                    <a:p>
                      <a:pPr>
                        <a:lnSpc>
                          <a:spcPct val="115000"/>
                        </a:lnSpc>
                        <a:spcAft>
                          <a:spcPts val="0"/>
                        </a:spcAft>
                      </a:pPr>
                      <a:r>
                        <a:rPr lang="it-IT" sz="900" dirty="0" smtClean="0">
                          <a:latin typeface="Times New Roman" pitchFamily="18" charset="0"/>
                          <a:ea typeface="Calibri"/>
                          <a:cs typeface="Times New Roman" pitchFamily="18" charset="0"/>
                        </a:rPr>
                        <a:t>mimose realizzate a mano</a:t>
                      </a:r>
                    </a:p>
                    <a:p>
                      <a:pPr>
                        <a:lnSpc>
                          <a:spcPct val="115000"/>
                        </a:lnSpc>
                        <a:spcAft>
                          <a:spcPts val="0"/>
                        </a:spcAft>
                      </a:pPr>
                      <a:r>
                        <a:rPr lang="it-IT" sz="900" dirty="0" smtClean="0">
                          <a:latin typeface="Times New Roman" pitchFamily="18" charset="0"/>
                          <a:ea typeface="Calibri"/>
                          <a:cs typeface="Times New Roman" pitchFamily="18" charset="0"/>
                        </a:rPr>
                        <a:t>(con offerta libera, </a:t>
                      </a:r>
                      <a:r>
                        <a:rPr lang="it-IT" sz="900" baseline="0" dirty="0" smtClean="0">
                          <a:latin typeface="Times New Roman" pitchFamily="18" charset="0"/>
                          <a:ea typeface="Calibri"/>
                          <a:cs typeface="Times New Roman" pitchFamily="18" charset="0"/>
                        </a:rPr>
                        <a:t> l’</a:t>
                      </a:r>
                      <a:r>
                        <a:rPr lang="it-IT" sz="900" dirty="0" smtClean="0">
                          <a:latin typeface="Times New Roman" pitchFamily="18" charset="0"/>
                          <a:ea typeface="Calibri"/>
                          <a:cs typeface="Times New Roman" pitchFamily="18" charset="0"/>
                        </a:rPr>
                        <a:t>eventuale</a:t>
                      </a:r>
                    </a:p>
                    <a:p>
                      <a:pPr>
                        <a:lnSpc>
                          <a:spcPct val="115000"/>
                        </a:lnSpc>
                        <a:spcAft>
                          <a:spcPts val="0"/>
                        </a:spcAft>
                      </a:pPr>
                      <a:r>
                        <a:rPr lang="it-IT" sz="900" dirty="0" smtClean="0">
                          <a:latin typeface="Times New Roman" pitchFamily="18" charset="0"/>
                          <a:ea typeface="Calibri"/>
                          <a:cs typeface="Times New Roman" pitchFamily="18" charset="0"/>
                        </a:rPr>
                        <a:t>ricavato verrà gestito dalle</a:t>
                      </a:r>
                    </a:p>
                    <a:p>
                      <a:pPr>
                        <a:lnSpc>
                          <a:spcPct val="115000"/>
                        </a:lnSpc>
                        <a:spcAft>
                          <a:spcPts val="0"/>
                        </a:spcAft>
                      </a:pPr>
                      <a:r>
                        <a:rPr lang="it-IT" sz="900" dirty="0" smtClean="0">
                          <a:latin typeface="Times New Roman" pitchFamily="18" charset="0"/>
                          <a:ea typeface="Calibri"/>
                          <a:cs typeface="Times New Roman" pitchFamily="18" charset="0"/>
                        </a:rPr>
                        <a:t>signore del gruppo per</a:t>
                      </a:r>
                    </a:p>
                    <a:p>
                      <a:pPr>
                        <a:lnSpc>
                          <a:spcPct val="115000"/>
                        </a:lnSpc>
                        <a:spcAft>
                          <a:spcPts val="0"/>
                        </a:spcAft>
                      </a:pPr>
                      <a:r>
                        <a:rPr lang="it-IT" sz="900" dirty="0" smtClean="0">
                          <a:latin typeface="Times New Roman" pitchFamily="18" charset="0"/>
                          <a:ea typeface="Calibri"/>
                          <a:cs typeface="Times New Roman" pitchFamily="18" charset="0"/>
                        </a:rPr>
                        <a:t>l’acquisto di nuova lana)</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FILI E MIMOSE GRUPPO </a:t>
                      </a:r>
                      <a:r>
                        <a:rPr lang="it-IT" sz="900" dirty="0" err="1" smtClean="0">
                          <a:latin typeface="Times New Roman" pitchFamily="18" charset="0"/>
                          <a:ea typeface="Calibri"/>
                          <a:cs typeface="Times New Roman" pitchFamily="18" charset="0"/>
                        </a:rPr>
                        <a:t>DI</a:t>
                      </a:r>
                      <a:r>
                        <a:rPr lang="it-IT" sz="900" dirty="0" smtClean="0">
                          <a:latin typeface="Times New Roman" pitchFamily="18" charset="0"/>
                          <a:ea typeface="Calibri"/>
                          <a:cs typeface="Times New Roman" pitchFamily="18" charset="0"/>
                        </a:rPr>
                        <a:t> UNCINETTO</a:t>
                      </a:r>
                    </a:p>
                    <a:p>
                      <a:pPr>
                        <a:lnSpc>
                          <a:spcPct val="115000"/>
                        </a:lnSpc>
                        <a:spcAft>
                          <a:spcPts val="0"/>
                        </a:spcAft>
                      </a:pPr>
                      <a:r>
                        <a:rPr lang="it-IT" sz="900" dirty="0" smtClean="0">
                          <a:latin typeface="Times New Roman" pitchFamily="18" charset="0"/>
                          <a:ea typeface="Calibri"/>
                          <a:cs typeface="Times New Roman" pitchFamily="18" charset="0"/>
                        </a:rPr>
                        <a:t>DELLA BIBLIOTECA</a:t>
                      </a:r>
                    </a:p>
                    <a:p>
                      <a:pPr>
                        <a:lnSpc>
                          <a:spcPct val="115000"/>
                        </a:lnSpc>
                        <a:spcAft>
                          <a:spcPts val="0"/>
                        </a:spcAft>
                      </a:pPr>
                      <a:r>
                        <a:rPr lang="it-IT" sz="900" dirty="0" smtClean="0">
                          <a:latin typeface="Times New Roman" pitchFamily="18" charset="0"/>
                          <a:ea typeface="Calibri"/>
                          <a:cs typeface="Times New Roman" pitchFamily="18" charset="0"/>
                        </a:rPr>
                        <a:t>COMUNALE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Comune di </a:t>
                      </a:r>
                      <a:r>
                        <a:rPr lang="it-IT" sz="900" dirty="0" err="1" smtClean="0">
                          <a:latin typeface="Times New Roman"/>
                          <a:ea typeface="Calibri"/>
                          <a:cs typeface="Times New Roman"/>
                        </a:rPr>
                        <a:t>Ostellato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07/03/2026, </a:t>
                      </a:r>
                    </a:p>
                    <a:p>
                      <a:pPr>
                        <a:lnSpc>
                          <a:spcPct val="115000"/>
                        </a:lnSpc>
                        <a:spcAft>
                          <a:spcPts val="0"/>
                        </a:spcAft>
                      </a:pPr>
                      <a:r>
                        <a:rPr lang="it-IT" sz="900" dirty="0" smtClean="0">
                          <a:latin typeface="Times New Roman" pitchFamily="18" charset="0"/>
                          <a:ea typeface="Calibri"/>
                          <a:cs typeface="Times New Roman" pitchFamily="18" charset="0"/>
                        </a:rPr>
                        <a:t>Tutto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il turno di</a:t>
                      </a:r>
                    </a:p>
                    <a:p>
                      <a:pPr>
                        <a:lnSpc>
                          <a:spcPct val="115000"/>
                        </a:lnSpc>
                        <a:spcAft>
                          <a:spcPts val="0"/>
                        </a:spcAft>
                      </a:pPr>
                      <a:r>
                        <a:rPr lang="it-IT" sz="900" dirty="0" smtClean="0">
                          <a:latin typeface="Times New Roman" pitchFamily="18" charset="0"/>
                          <a:ea typeface="Calibri"/>
                          <a:cs typeface="Times New Roman" pitchFamily="18" charset="0"/>
                        </a:rPr>
                        <a:t>apertura della</a:t>
                      </a:r>
                    </a:p>
                    <a:p>
                      <a:pPr>
                        <a:lnSpc>
                          <a:spcPct val="115000"/>
                        </a:lnSpc>
                        <a:spcAft>
                          <a:spcPts val="0"/>
                        </a:spcAft>
                      </a:pPr>
                      <a:r>
                        <a:rPr lang="it-IT" sz="900" dirty="0" smtClean="0">
                          <a:latin typeface="Times New Roman" pitchFamily="18" charset="0"/>
                          <a:ea typeface="Calibri"/>
                          <a:cs typeface="Times New Roman" pitchFamily="18" charset="0"/>
                        </a:rPr>
                        <a:t>Biblioteca </a:t>
                      </a:r>
                    </a:p>
                    <a:p>
                      <a:pPr>
                        <a:lnSpc>
                          <a:spcPct val="115000"/>
                        </a:lnSpc>
                        <a:spcAft>
                          <a:spcPts val="0"/>
                        </a:spcAft>
                      </a:pPr>
                      <a:r>
                        <a:rPr lang="it-IT" sz="900" dirty="0" smtClean="0">
                          <a:latin typeface="Times New Roman" pitchFamily="18" charset="0"/>
                          <a:ea typeface="Calibri"/>
                          <a:cs typeface="Times New Roman" pitchFamily="18" charset="0"/>
                        </a:rPr>
                        <a:t> (9.30-</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12.30)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Biblioteca</a:t>
                      </a:r>
                      <a:r>
                        <a:rPr lang="it-IT" sz="900" baseline="0" dirty="0" smtClean="0">
                          <a:latin typeface="Times New Roman" pitchFamily="18" charset="0"/>
                          <a:ea typeface="Calibri"/>
                          <a:cs typeface="Times New Roman" pitchFamily="18" charset="0"/>
                        </a:rPr>
                        <a:t> Comunale</a:t>
                      </a:r>
                      <a:r>
                        <a:rPr lang="it-IT" sz="900" dirty="0" smtClean="0">
                          <a:latin typeface="Times New Roman" pitchFamily="18" charset="0"/>
                          <a:ea typeface="Calibri"/>
                          <a:cs typeface="Times New Roman" pitchFamily="18" charset="0"/>
                        </a:rPr>
                        <a:t> “MARIO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SOLDATI”</a:t>
                      </a:r>
                    </a:p>
                    <a:p>
                      <a:pPr>
                        <a:lnSpc>
                          <a:spcPct val="115000"/>
                        </a:lnSpc>
                        <a:spcAft>
                          <a:spcPts val="0"/>
                        </a:spcAft>
                      </a:pPr>
                      <a:r>
                        <a:rPr lang="it-IT" sz="900" dirty="0" err="1" smtClean="0">
                          <a:latin typeface="Times New Roman" pitchFamily="18" charset="0"/>
                          <a:ea typeface="Calibri"/>
                          <a:cs typeface="Times New Roman" pitchFamily="18" charset="0"/>
                        </a:rPr>
                        <a:t>Ostellato</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18">
                <a:tc>
                  <a:txBody>
                    <a:bodyPr/>
                    <a:lstStyle/>
                    <a:p>
                      <a:pPr>
                        <a:lnSpc>
                          <a:spcPct val="115000"/>
                        </a:lnSpc>
                        <a:spcAft>
                          <a:spcPts val="0"/>
                        </a:spcAft>
                      </a:pPr>
                      <a:r>
                        <a:rPr lang="it-IT" sz="900" dirty="0" smtClean="0">
                          <a:latin typeface="Times New Roman" pitchFamily="18" charset="0"/>
                          <a:ea typeface="Calibri"/>
                          <a:cs typeface="Times New Roman" pitchFamily="18" charset="0"/>
                        </a:rPr>
                        <a:t>87-Lezione</a:t>
                      </a:r>
                      <a:r>
                        <a:rPr lang="it-IT" sz="900" baseline="0" dirty="0" smtClean="0">
                          <a:latin typeface="Times New Roman" pitchFamily="18" charset="0"/>
                          <a:ea typeface="Calibri"/>
                          <a:cs typeface="Times New Roman" pitchFamily="18" charset="0"/>
                        </a:rPr>
                        <a:t> di ginnastica</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Armonia Donna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Comune di </a:t>
                      </a:r>
                      <a:r>
                        <a:rPr lang="it-IT" sz="900" dirty="0" err="1" smtClean="0">
                          <a:latin typeface="Times New Roman" pitchFamily="18" charset="0"/>
                          <a:ea typeface="Calibri"/>
                          <a:cs typeface="Times New Roman" pitchFamily="18" charset="0"/>
                        </a:rPr>
                        <a:t>Mesola</a:t>
                      </a:r>
                      <a:r>
                        <a:rPr lang="it-IT" sz="900" baseline="0" dirty="0" smtClean="0">
                          <a:latin typeface="Times New Roman" pitchFamily="18" charset="0"/>
                          <a:ea typeface="Calibri"/>
                          <a:cs typeface="Times New Roman" pitchFamily="18" charset="0"/>
                        </a:rPr>
                        <a:t> in collaborazione con </a:t>
                      </a:r>
                      <a:r>
                        <a:rPr lang="it-IT" sz="900" baseline="0" dirty="0" err="1" smtClean="0">
                          <a:latin typeface="Times New Roman" pitchFamily="18" charset="0"/>
                          <a:ea typeface="Calibri"/>
                          <a:cs typeface="Times New Roman" pitchFamily="18" charset="0"/>
                        </a:rPr>
                        <a:t>A.S.D</a:t>
                      </a:r>
                      <a:r>
                        <a:rPr lang="it-IT" sz="900" baseline="0" dirty="0" smtClean="0">
                          <a:latin typeface="Times New Roman" pitchFamily="18" charset="0"/>
                          <a:ea typeface="Calibri"/>
                          <a:cs typeface="Times New Roman" pitchFamily="18" charset="0"/>
                        </a:rPr>
                        <a:t> Officine Muscolari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7/3/2026</a:t>
                      </a:r>
                    </a:p>
                    <a:p>
                      <a:pPr>
                        <a:lnSpc>
                          <a:spcPct val="115000"/>
                        </a:lnSpc>
                        <a:spcAft>
                          <a:spcPts val="0"/>
                        </a:spcAft>
                      </a:pPr>
                      <a:r>
                        <a:rPr lang="it-IT" sz="900" dirty="0" smtClean="0">
                          <a:latin typeface="Times New Roman" pitchFamily="18" charset="0"/>
                          <a:ea typeface="Calibri"/>
                          <a:cs typeface="Times New Roman" pitchFamily="18" charset="0"/>
                        </a:rPr>
                        <a:t>ore 15.30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Piazza della Vittoria , </a:t>
                      </a:r>
                      <a:r>
                        <a:rPr lang="it-IT" sz="900" dirty="0" err="1" smtClean="0">
                          <a:latin typeface="Times New Roman" pitchFamily="18" charset="0"/>
                          <a:ea typeface="Calibri"/>
                          <a:cs typeface="Times New Roman" pitchFamily="18" charset="0"/>
                        </a:rPr>
                        <a:t>Mesola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18">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88-Iniziative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Dono di un mazzo di mimosa alla Casa Protetta A. Nibbio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Lega </a:t>
                      </a:r>
                      <a:r>
                        <a:rPr lang="it-IT" sz="900" dirty="0" err="1" smtClean="0">
                          <a:latin typeface="Times New Roman"/>
                          <a:ea typeface="Calibri"/>
                          <a:cs typeface="Times New Roman"/>
                        </a:rPr>
                        <a:t>Spi</a:t>
                      </a:r>
                      <a:r>
                        <a:rPr lang="it-IT" sz="900" dirty="0" smtClean="0">
                          <a:latin typeface="Times New Roman"/>
                          <a:ea typeface="Calibri"/>
                          <a:cs typeface="Times New Roman"/>
                        </a:rPr>
                        <a:t> Cgil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7/3/2026 </a:t>
                      </a:r>
                    </a:p>
                    <a:p>
                      <a:pPr algn="l">
                        <a:lnSpc>
                          <a:spcPct val="115000"/>
                        </a:lnSpc>
                        <a:spcAft>
                          <a:spcPts val="0"/>
                        </a:spcAft>
                      </a:pPr>
                      <a:r>
                        <a:rPr lang="it-IT" sz="900" dirty="0" smtClean="0">
                          <a:latin typeface="Times New Roman"/>
                          <a:ea typeface="Calibri"/>
                          <a:cs typeface="Times New Roman"/>
                        </a:rPr>
                        <a:t>ore 10.00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Comacchio via Mazzini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18">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89-Iniziative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Banchetti con distribuzione di mimosa e segnalibri  dedicati alla donna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a:t>
                      </a:r>
                      <a:r>
                        <a:rPr lang="it-IT" sz="900" dirty="0" err="1" smtClean="0">
                          <a:latin typeface="Times New Roman"/>
                          <a:ea typeface="Calibri"/>
                          <a:cs typeface="Times New Roman"/>
                        </a:rPr>
                        <a:t>Fiscaglia</a:t>
                      </a:r>
                      <a:r>
                        <a:rPr lang="it-IT" sz="900" dirty="0" smtClean="0">
                          <a:latin typeface="Times New Roman"/>
                          <a:ea typeface="Calibri"/>
                          <a:cs typeface="Times New Roman"/>
                        </a:rPr>
                        <a:t>/</a:t>
                      </a:r>
                      <a:r>
                        <a:rPr lang="it-IT" sz="900" dirty="0" err="1" smtClean="0">
                          <a:latin typeface="Times New Roman"/>
                          <a:ea typeface="Calibri"/>
                          <a:cs typeface="Times New Roman"/>
                        </a:rPr>
                        <a:t>Ostellato</a:t>
                      </a:r>
                      <a:r>
                        <a:rPr lang="it-IT" sz="900" dirty="0" smtClean="0">
                          <a:latin typeface="Times New Roman"/>
                          <a:ea typeface="Calibri"/>
                          <a:cs typeface="Times New Roman"/>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7/3/2026 </a:t>
                      </a:r>
                    </a:p>
                    <a:p>
                      <a:pPr algn="l">
                        <a:lnSpc>
                          <a:spcPct val="115000"/>
                        </a:lnSpc>
                        <a:spcAft>
                          <a:spcPts val="0"/>
                        </a:spcAft>
                      </a:pPr>
                      <a:r>
                        <a:rPr lang="it-IT" sz="900" dirty="0" smtClean="0">
                          <a:latin typeface="Times New Roman"/>
                          <a:ea typeface="Calibri"/>
                          <a:cs typeface="Times New Roman"/>
                        </a:rPr>
                        <a:t>ore 9.00-12.00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a:ea typeface="Calibri"/>
                          <a:cs typeface="Times New Roman"/>
                        </a:rPr>
                        <a:t>Migliaro</a:t>
                      </a:r>
                      <a:r>
                        <a:rPr lang="it-IT" sz="900" dirty="0" smtClean="0">
                          <a:latin typeface="Times New Roman"/>
                          <a:ea typeface="Calibri"/>
                          <a:cs typeface="Times New Roman"/>
                        </a:rPr>
                        <a:t> , via Estense 2 (vicino Conad); Via Ariosto n71(vicino Poste)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2018">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90-Iniziative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a:ea typeface="Calibri"/>
                          <a:cs typeface="Times New Roman"/>
                        </a:rPr>
                        <a:t>Medelana</a:t>
                      </a:r>
                      <a:r>
                        <a:rPr lang="it-IT" sz="900" baseline="0" dirty="0" smtClean="0">
                          <a:latin typeface="Times New Roman"/>
                          <a:ea typeface="Calibri"/>
                          <a:cs typeface="Times New Roman"/>
                        </a:rPr>
                        <a:t> </a:t>
                      </a:r>
                      <a:r>
                        <a:rPr lang="it-IT" sz="900" dirty="0" err="1" smtClean="0">
                          <a:latin typeface="Times New Roman"/>
                          <a:ea typeface="Calibri"/>
                          <a:cs typeface="Times New Roman"/>
                        </a:rPr>
                        <a:t>istribuzione</a:t>
                      </a:r>
                      <a:r>
                        <a:rPr lang="it-IT" sz="900" dirty="0" smtClean="0">
                          <a:latin typeface="Times New Roman"/>
                          <a:ea typeface="Calibri"/>
                          <a:cs typeface="Times New Roman"/>
                        </a:rPr>
                        <a:t> mimosa porta a porta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a:t>
                      </a:r>
                      <a:r>
                        <a:rPr lang="it-IT" sz="900" dirty="0" err="1" smtClean="0">
                          <a:latin typeface="Times New Roman"/>
                          <a:ea typeface="Calibri"/>
                          <a:cs typeface="Times New Roman"/>
                        </a:rPr>
                        <a:t>Fiscaglia</a:t>
                      </a:r>
                      <a:r>
                        <a:rPr lang="it-IT" sz="900" dirty="0" smtClean="0">
                          <a:latin typeface="Times New Roman"/>
                          <a:ea typeface="Calibri"/>
                          <a:cs typeface="Times New Roman"/>
                        </a:rPr>
                        <a:t>/</a:t>
                      </a:r>
                      <a:r>
                        <a:rPr lang="it-IT" sz="900" dirty="0" err="1" smtClean="0">
                          <a:latin typeface="Times New Roman"/>
                          <a:ea typeface="Calibri"/>
                          <a:cs typeface="Times New Roman"/>
                        </a:rPr>
                        <a:t>Ostellato</a:t>
                      </a:r>
                      <a:r>
                        <a:rPr lang="it-IT" sz="900" dirty="0" smtClean="0">
                          <a:latin typeface="Times New Roman"/>
                          <a:ea typeface="Calibri"/>
                          <a:cs typeface="Times New Roman"/>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7/3/2026</a:t>
                      </a:r>
                    </a:p>
                    <a:p>
                      <a:pPr algn="l">
                        <a:lnSpc>
                          <a:spcPct val="115000"/>
                        </a:lnSpc>
                        <a:spcAft>
                          <a:spcPts val="0"/>
                        </a:spcAft>
                      </a:pPr>
                      <a:r>
                        <a:rPr lang="it-IT" sz="900" dirty="0" smtClean="0">
                          <a:latin typeface="Times New Roman"/>
                          <a:ea typeface="Calibri"/>
                          <a:cs typeface="Times New Roman"/>
                        </a:rPr>
                        <a:t>ore 14.00-17.00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a:ea typeface="Calibri"/>
                          <a:cs typeface="Times New Roman"/>
                        </a:rPr>
                        <a:t>Medelana</a:t>
                      </a:r>
                      <a:r>
                        <a:rPr lang="it-IT" sz="900" dirty="0" smtClean="0">
                          <a:latin typeface="Times New Roman"/>
                          <a:ea typeface="Calibri"/>
                          <a:cs typeface="Times New Roman"/>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18</a:t>
            </a:fld>
            <a:endParaRPr lang="it-I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235248"/>
          <a:ext cx="8496942" cy="6146080"/>
        </p:xfrm>
        <a:graphic>
          <a:graphicData uri="http://schemas.openxmlformats.org/drawingml/2006/table">
            <a:tbl>
              <a:tblPr/>
              <a:tblGrid>
                <a:gridCol w="1699153"/>
                <a:gridCol w="1699153"/>
                <a:gridCol w="1699153"/>
                <a:gridCol w="1060718"/>
                <a:gridCol w="2338765"/>
              </a:tblGrid>
              <a:tr h="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91-Iniziativa di sensibilizzazione</a:t>
                      </a:r>
                    </a:p>
                    <a:p>
                      <a:pPr>
                        <a:lnSpc>
                          <a:spcPct val="115000"/>
                        </a:lnSpc>
                        <a:spcAft>
                          <a:spcPts val="0"/>
                        </a:spcAft>
                      </a:pPr>
                      <a:endParaRPr lang="it-IT" sz="900" dirty="0">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Banchetto con mazzolini di mimosa e segnalibri con poesia sulla donna “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Coordinamento Donne </a:t>
                      </a:r>
                      <a:r>
                        <a:rPr lang="it-IT" sz="900" dirty="0" err="1" smtClean="0">
                          <a:latin typeface="Times New Roman" pitchFamily="18" charset="0"/>
                          <a:ea typeface="Calibri"/>
                          <a:cs typeface="Times New Roman" pitchFamily="18" charset="0"/>
                        </a:rPr>
                        <a:t>Spi</a:t>
                      </a:r>
                      <a:r>
                        <a:rPr lang="it-IT" sz="900" dirty="0" smtClean="0">
                          <a:latin typeface="Times New Roman" pitchFamily="18" charset="0"/>
                          <a:ea typeface="Calibri"/>
                          <a:cs typeface="Times New Roman" pitchFamily="18" charset="0"/>
                        </a:rPr>
                        <a:t> Cgil Lega Argenta </a:t>
                      </a: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7/3/2026</a:t>
                      </a:r>
                    </a:p>
                    <a:p>
                      <a:pPr algn="l">
                        <a:lnSpc>
                          <a:spcPct val="115000"/>
                        </a:lnSpc>
                        <a:spcAft>
                          <a:spcPts val="0"/>
                        </a:spcAft>
                      </a:pPr>
                      <a:r>
                        <a:rPr lang="it-IT" sz="900" dirty="0" smtClean="0">
                          <a:latin typeface="Times New Roman"/>
                          <a:ea typeface="Calibri"/>
                          <a:cs typeface="Times New Roman"/>
                        </a:rPr>
                        <a:t>8.30-12.00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Argenta,</a:t>
                      </a:r>
                      <a:r>
                        <a:rPr lang="it-IT" sz="900" baseline="0" dirty="0" smtClean="0">
                          <a:latin typeface="Times New Roman" pitchFamily="18" charset="0"/>
                          <a:ea typeface="Calibri"/>
                          <a:cs typeface="Times New Roman" pitchFamily="18" charset="0"/>
                        </a:rPr>
                        <a:t> Piazza Garibaldi</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92-Iniziativa di sensibilizzazione</a:t>
                      </a:r>
                    </a:p>
                    <a:p>
                      <a:pPr>
                        <a:lnSpc>
                          <a:spcPct val="115000"/>
                        </a:lnSpc>
                        <a:spcAft>
                          <a:spcPts val="0"/>
                        </a:spcAft>
                      </a:pPr>
                      <a:endParaRPr lang="it-IT" sz="900" dirty="0">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Dono di mazzi di mimosa al CRA; Beneficenza manica, Case Famiglie: Il Sorriso e Don </a:t>
                      </a:r>
                      <a:r>
                        <a:rPr lang="it-IT" sz="900" dirty="0" err="1" smtClean="0">
                          <a:latin typeface="Times New Roman"/>
                          <a:ea typeface="Calibri"/>
                          <a:cs typeface="Times New Roman"/>
                        </a:rPr>
                        <a:t>Minzoni</a:t>
                      </a:r>
                      <a:r>
                        <a:rPr lang="it-IT" sz="900" dirty="0" smtClean="0">
                          <a:latin typeface="Times New Roman"/>
                          <a:ea typeface="Calibri"/>
                          <a:cs typeface="Times New Roman"/>
                        </a:rPr>
                        <a:t>;Casa di Riposo Villa </a:t>
                      </a:r>
                      <a:r>
                        <a:rPr lang="it-IT" sz="900" dirty="0" err="1" smtClean="0">
                          <a:latin typeface="Times New Roman"/>
                          <a:ea typeface="Calibri"/>
                          <a:cs typeface="Times New Roman"/>
                        </a:rPr>
                        <a:t>Aurira</a:t>
                      </a:r>
                      <a:r>
                        <a:rPr lang="it-IT" sz="900" dirty="0" smtClean="0">
                          <a:latin typeface="Times New Roman"/>
                          <a:ea typeface="Calibri"/>
                          <a:cs typeface="Times New Roman"/>
                        </a:rPr>
                        <a:t> </a:t>
                      </a:r>
                      <a:r>
                        <a:rPr lang="it-IT" sz="900" dirty="0" err="1" smtClean="0">
                          <a:latin typeface="Times New Roman"/>
                          <a:ea typeface="Calibri"/>
                          <a:cs typeface="Times New Roman"/>
                        </a:rPr>
                        <a:t>S.Nicolò</a:t>
                      </a:r>
                      <a:r>
                        <a:rPr lang="it-IT" sz="900" dirty="0" smtClean="0">
                          <a:latin typeface="Times New Roman"/>
                          <a:ea typeface="Calibri"/>
                          <a:cs typeface="Times New Roman"/>
                        </a:rPr>
                        <a:t>; Centro disabili”La </a:t>
                      </a:r>
                      <a:r>
                        <a:rPr lang="it-IT" sz="900" dirty="0" err="1" smtClean="0">
                          <a:latin typeface="Times New Roman"/>
                          <a:ea typeface="Calibri"/>
                          <a:cs typeface="Times New Roman"/>
                        </a:rPr>
                        <a:t>Fiorana</a:t>
                      </a:r>
                      <a:r>
                        <a:rPr lang="it-IT" sz="900" dirty="0" smtClean="0">
                          <a:latin typeface="Times New Roman"/>
                          <a:ea typeface="Calibri"/>
                          <a:cs typeface="Times New Roman"/>
                        </a:rPr>
                        <a:t>” </a:t>
                      </a: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Coordinamento Donne </a:t>
                      </a:r>
                      <a:r>
                        <a:rPr lang="it-IT" sz="900" dirty="0" err="1" smtClean="0">
                          <a:latin typeface="Times New Roman" pitchFamily="18" charset="0"/>
                          <a:ea typeface="Calibri"/>
                          <a:cs typeface="Times New Roman" pitchFamily="18" charset="0"/>
                        </a:rPr>
                        <a:t>Spi</a:t>
                      </a:r>
                      <a:r>
                        <a:rPr lang="it-IT" sz="900" dirty="0" smtClean="0">
                          <a:latin typeface="Times New Roman" pitchFamily="18" charset="0"/>
                          <a:ea typeface="Calibri"/>
                          <a:cs typeface="Times New Roman" pitchFamily="18" charset="0"/>
                        </a:rPr>
                        <a:t> Cgil Lega Argenta </a:t>
                      </a: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7/3/2026 </a:t>
                      </a:r>
                    </a:p>
                    <a:p>
                      <a:pPr algn="l">
                        <a:lnSpc>
                          <a:spcPct val="115000"/>
                        </a:lnSpc>
                        <a:spcAft>
                          <a:spcPts val="0"/>
                        </a:spcAft>
                      </a:pPr>
                      <a:r>
                        <a:rPr lang="it-IT" sz="900" dirty="0" smtClean="0">
                          <a:latin typeface="Times New Roman"/>
                          <a:ea typeface="Calibri"/>
                          <a:cs typeface="Times New Roman"/>
                        </a:rPr>
                        <a:t> in mattinata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San</a:t>
                      </a:r>
                      <a:r>
                        <a:rPr lang="it-IT" sz="900" baseline="0" dirty="0" smtClean="0">
                          <a:latin typeface="Times New Roman" pitchFamily="18" charset="0"/>
                          <a:ea typeface="Calibri"/>
                          <a:cs typeface="Times New Roman" pitchFamily="18" charset="0"/>
                        </a:rPr>
                        <a:t> Biagio e Anita</a:t>
                      </a:r>
                      <a:r>
                        <a:rPr lang="it-IT" sz="900" dirty="0" smtClean="0">
                          <a:latin typeface="Times New Roman" pitchFamily="18" charset="0"/>
                          <a:ea typeface="Calibri"/>
                          <a:cs typeface="Times New Roman" pitchFamily="18" charset="0"/>
                        </a:rPr>
                        <a:t> </a:t>
                      </a:r>
                    </a:p>
                    <a:p>
                      <a:pPr algn="ctr">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93-Iniziativa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Passeggiata in giallo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Coordinamento Donne </a:t>
                      </a:r>
                      <a:r>
                        <a:rPr lang="it-IT" sz="900" dirty="0" err="1" smtClean="0">
                          <a:latin typeface="Times New Roman" pitchFamily="18" charset="0"/>
                          <a:ea typeface="Calibri"/>
                          <a:cs typeface="Times New Roman" pitchFamily="18" charset="0"/>
                        </a:rPr>
                        <a:t>Spi</a:t>
                      </a:r>
                      <a:r>
                        <a:rPr lang="it-IT" sz="900" dirty="0" smtClean="0">
                          <a:latin typeface="Times New Roman" pitchFamily="18" charset="0"/>
                          <a:ea typeface="Calibri"/>
                          <a:cs typeface="Times New Roman" pitchFamily="18" charset="0"/>
                        </a:rPr>
                        <a:t> Cgil Lega Argenta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7/3/2026</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 ore 14,30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Argenta </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Partenza: Istituto d’Istruzione Secondaria “ Levi Montalcini </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94-Iniziativa di sensibilizzazione</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Banchetto con mazzolini di mimosa e segnalibri con poesia sulla donna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err="1" smtClean="0">
                          <a:latin typeface="Times New Roman" pitchFamily="18" charset="0"/>
                          <a:ea typeface="Calibri"/>
                          <a:cs typeface="Times New Roman" pitchFamily="18" charset="0"/>
                        </a:rPr>
                        <a:t>Spi</a:t>
                      </a:r>
                      <a:r>
                        <a:rPr lang="it-IT" sz="900" dirty="0" smtClean="0">
                          <a:latin typeface="Times New Roman" pitchFamily="18" charset="0"/>
                          <a:ea typeface="Calibri"/>
                          <a:cs typeface="Times New Roman" pitchFamily="18" charset="0"/>
                        </a:rPr>
                        <a:t> Cgil  Lega </a:t>
                      </a:r>
                      <a:r>
                        <a:rPr lang="it-IT" sz="900" dirty="0" err="1" smtClean="0">
                          <a:latin typeface="Times New Roman" pitchFamily="18" charset="0"/>
                          <a:ea typeface="Calibri"/>
                          <a:cs typeface="Times New Roman" pitchFamily="18" charset="0"/>
                        </a:rPr>
                        <a:t>Berra</a:t>
                      </a:r>
                      <a:r>
                        <a:rPr lang="it-IT" sz="900" dirty="0" smtClean="0">
                          <a:latin typeface="Times New Roman" pitchFamily="18" charset="0"/>
                          <a:ea typeface="Calibri"/>
                          <a:cs typeface="Times New Roman" pitchFamily="18" charset="0"/>
                        </a:rPr>
                        <a:t> Jolanda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7 /3/2026</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ore 9.00-12.00</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Coop Reno di Jolanda di Savoia Via Palmiro Togliatti n1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95-Iniziativa di sensibilizzazione</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Dono di un mazzolini di mimosa  a 5 Case Famiglia e a 2 Comunità alloggio per anziani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err="1" smtClean="0">
                          <a:latin typeface="Times New Roman" pitchFamily="18" charset="0"/>
                          <a:ea typeface="Calibri"/>
                          <a:cs typeface="Times New Roman" pitchFamily="18" charset="0"/>
                        </a:rPr>
                        <a:t>Spi</a:t>
                      </a:r>
                      <a:r>
                        <a:rPr lang="it-IT" sz="900" dirty="0" smtClean="0">
                          <a:latin typeface="Times New Roman" pitchFamily="18" charset="0"/>
                          <a:ea typeface="Calibri"/>
                          <a:cs typeface="Times New Roman" pitchFamily="18" charset="0"/>
                        </a:rPr>
                        <a:t> Cgil  Lega </a:t>
                      </a:r>
                      <a:r>
                        <a:rPr lang="it-IT" sz="900" dirty="0" err="1" smtClean="0">
                          <a:latin typeface="Times New Roman" pitchFamily="18" charset="0"/>
                          <a:ea typeface="Calibri"/>
                          <a:cs typeface="Times New Roman" pitchFamily="18" charset="0"/>
                        </a:rPr>
                        <a:t>Berra</a:t>
                      </a:r>
                      <a:r>
                        <a:rPr lang="it-IT" sz="900" dirty="0" smtClean="0">
                          <a:latin typeface="Times New Roman" pitchFamily="18" charset="0"/>
                          <a:ea typeface="Calibri"/>
                          <a:cs typeface="Times New Roman" pitchFamily="18" charset="0"/>
                        </a:rPr>
                        <a:t> Jolanda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7/3/2026</a:t>
                      </a:r>
                      <a:r>
                        <a:rPr lang="it-IT" sz="900" baseline="0" dirty="0" smtClean="0">
                          <a:latin typeface="Times New Roman"/>
                          <a:ea typeface="Calibri"/>
                          <a:cs typeface="Times New Roman"/>
                        </a:rPr>
                        <a:t> </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mattino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Jolanda di Savoia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96-Iniziativa di sensibilizzazione</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Banchetto con distribuzione di mimosa e segnalibri</a:t>
                      </a: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Bondeno </a:t>
                      </a:r>
                      <a:r>
                        <a:rPr lang="it-IT" sz="900" dirty="0" err="1" smtClean="0">
                          <a:latin typeface="Times New Roman"/>
                          <a:ea typeface="Calibri"/>
                          <a:cs typeface="Times New Roman"/>
                        </a:rPr>
                        <a:t>Vigarano</a:t>
                      </a:r>
                      <a:r>
                        <a:rPr lang="it-IT" sz="900" dirty="0" smtClean="0">
                          <a:latin typeface="Times New Roman"/>
                          <a:ea typeface="Calibri"/>
                          <a:cs typeface="Times New Roman"/>
                        </a:rPr>
                        <a:t> </a:t>
                      </a:r>
                      <a:r>
                        <a:rPr lang="it-IT" sz="900" dirty="0" err="1" smtClean="0">
                          <a:latin typeface="Times New Roman"/>
                          <a:ea typeface="Calibri"/>
                          <a:cs typeface="Times New Roman"/>
                        </a:rPr>
                        <a:t>Mainarda</a:t>
                      </a:r>
                      <a:r>
                        <a:rPr lang="it-IT" sz="900" dirty="0" smtClean="0">
                          <a:latin typeface="Times New Roman"/>
                          <a:ea typeface="Calibri"/>
                          <a:cs typeface="Times New Roman"/>
                        </a:rPr>
                        <a:t> e UDI</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7/3/2026</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ore 9.00-12.00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Bondeno, davanti alla Coop e in piazza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138">
                <a:tc>
                  <a:txBody>
                    <a:bodyPr/>
                    <a:lstStyle/>
                    <a:p>
                      <a:pPr>
                        <a:lnSpc>
                          <a:spcPct val="115000"/>
                        </a:lnSpc>
                        <a:spcAft>
                          <a:spcPts val="0"/>
                        </a:spcAft>
                      </a:pPr>
                      <a:r>
                        <a:rPr lang="it-IT" sz="900" dirty="0" smtClean="0">
                          <a:latin typeface="Times New Roman" pitchFamily="18" charset="0"/>
                          <a:ea typeface="Calibri"/>
                          <a:cs typeface="Times New Roman" pitchFamily="18" charset="0"/>
                        </a:rPr>
                        <a:t>97-Iniziativa</a:t>
                      </a:r>
                      <a:r>
                        <a:rPr lang="it-IT" sz="900" baseline="0" dirty="0" smtClean="0">
                          <a:latin typeface="Times New Roman" pitchFamily="18" charset="0"/>
                          <a:ea typeface="Calibri"/>
                          <a:cs typeface="Times New Roman" pitchFamily="18" charset="0"/>
                        </a:rPr>
                        <a:t> di sensibilizzazione</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Inaugurazione panchina delle</a:t>
                      </a:r>
                      <a:r>
                        <a:rPr lang="it-IT" sz="900" baseline="0" dirty="0" smtClean="0">
                          <a:latin typeface="Times New Roman" pitchFamily="18" charset="0"/>
                          <a:ea typeface="Calibri"/>
                          <a:cs typeface="Times New Roman" pitchFamily="18" charset="0"/>
                        </a:rPr>
                        <a:t> d</a:t>
                      </a:r>
                      <a:r>
                        <a:rPr lang="it-IT" sz="900" dirty="0" smtClean="0">
                          <a:latin typeface="Times New Roman" pitchFamily="18" charset="0"/>
                          <a:ea typeface="Calibri"/>
                          <a:cs typeface="Times New Roman" pitchFamily="18" charset="0"/>
                        </a:rPr>
                        <a:t>onne.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RPC </a:t>
                      </a:r>
                      <a:r>
                        <a:rPr lang="it-IT" sz="900" dirty="0" err="1" smtClean="0">
                          <a:latin typeface="Times New Roman" pitchFamily="18" charset="0"/>
                          <a:ea typeface="Calibri"/>
                          <a:cs typeface="Times New Roman" pitchFamily="18" charset="0"/>
                        </a:rPr>
                        <a:t>Boccaleone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7/3/2026</a:t>
                      </a:r>
                    </a:p>
                    <a:p>
                      <a:pPr algn="l">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11.30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Via Madonnina – </a:t>
                      </a:r>
                      <a:r>
                        <a:rPr lang="it-IT" sz="900" dirty="0" err="1" smtClean="0">
                          <a:latin typeface="Times New Roman" pitchFamily="18" charset="0"/>
                          <a:ea typeface="Calibri"/>
                          <a:cs typeface="Times New Roman" pitchFamily="18" charset="0"/>
                        </a:rPr>
                        <a:t>Boccaleone</a:t>
                      </a:r>
                      <a:r>
                        <a:rPr lang="it-IT" sz="900" dirty="0" smtClean="0">
                          <a:latin typeface="Times New Roman" pitchFamily="18" charset="0"/>
                          <a:ea typeface="Calibri"/>
                          <a:cs typeface="Times New Roman" pitchFamily="18" charset="0"/>
                        </a:rPr>
                        <a:t> di Argenta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98-Iniziativa</a:t>
                      </a:r>
                      <a:r>
                        <a:rPr lang="it-IT" sz="900" baseline="0" dirty="0" smtClean="0">
                          <a:latin typeface="Times New Roman" pitchFamily="18" charset="0"/>
                          <a:ea typeface="Calibri"/>
                          <a:cs typeface="Times New Roman" pitchFamily="18" charset="0"/>
                        </a:rPr>
                        <a:t> di sensibilizzazione</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Camminata in giallo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 Consulta delle donne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7/3/2026</a:t>
                      </a:r>
                    </a:p>
                    <a:p>
                      <a:pPr algn="l">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14.30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Partenza: Istituto d’Istruzione secondaria</a:t>
                      </a:r>
                    </a:p>
                    <a:p>
                      <a:pPr algn="l">
                        <a:lnSpc>
                          <a:spcPct val="115000"/>
                        </a:lnSpc>
                        <a:spcAft>
                          <a:spcPts val="0"/>
                        </a:spcAft>
                      </a:pPr>
                      <a:r>
                        <a:rPr lang="it-IT" sz="900" dirty="0" smtClean="0">
                          <a:latin typeface="Times New Roman" pitchFamily="18" charset="0"/>
                          <a:ea typeface="Calibri"/>
                          <a:cs typeface="Times New Roman" pitchFamily="18" charset="0"/>
                        </a:rPr>
                        <a:t>Rita Levi Montalcini – via </a:t>
                      </a:r>
                      <a:r>
                        <a:rPr lang="it-IT" sz="900" dirty="0" err="1" smtClean="0">
                          <a:latin typeface="Times New Roman" pitchFamily="18" charset="0"/>
                          <a:ea typeface="Calibri"/>
                          <a:cs typeface="Times New Roman" pitchFamily="18" charset="0"/>
                        </a:rPr>
                        <a:t>GiacomoMatteotti</a:t>
                      </a:r>
                      <a:r>
                        <a:rPr lang="it-IT" sz="900" dirty="0" smtClean="0">
                          <a:latin typeface="Times New Roman" pitchFamily="18" charset="0"/>
                          <a:ea typeface="Calibri"/>
                          <a:cs typeface="Times New Roman" pitchFamily="18" charset="0"/>
                        </a:rPr>
                        <a:t>,16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19</a:t>
            </a:fld>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B007B441-5312-499D-93C3-6E37886527FA}" type="slidenum">
              <a:rPr lang="it-IT" smtClean="0"/>
              <a:pPr/>
              <a:t>2</a:t>
            </a:fld>
            <a:endParaRPr lang="it-IT"/>
          </a:p>
        </p:txBody>
      </p:sp>
      <p:pic>
        <p:nvPicPr>
          <p:cNvPr id="1026" name="Picture 2" descr="C:\Users\e.frignani.SSI\Downloads\CALENDARIO 8MARZO2026.pptx (4).jpg"/>
          <p:cNvPicPr>
            <a:picLocks noChangeAspect="1" noChangeArrowheads="1"/>
          </p:cNvPicPr>
          <p:nvPr/>
        </p:nvPicPr>
        <p:blipFill>
          <a:blip r:embed="rId2" cstate="print"/>
          <a:srcRect/>
          <a:stretch>
            <a:fillRect/>
          </a:stretch>
        </p:blipFill>
        <p:spPr bwMode="auto">
          <a:xfrm>
            <a:off x="395536" y="260648"/>
            <a:ext cx="8525205" cy="6393904"/>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404665"/>
          <a:ext cx="8496942" cy="5404017"/>
        </p:xfrm>
        <a:graphic>
          <a:graphicData uri="http://schemas.openxmlformats.org/drawingml/2006/table">
            <a:tbl>
              <a:tblPr/>
              <a:tblGrid>
                <a:gridCol w="1699153"/>
                <a:gridCol w="1699153"/>
                <a:gridCol w="1699153"/>
                <a:gridCol w="1060718"/>
                <a:gridCol w="2338765"/>
              </a:tblGrid>
              <a:tr h="645147">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08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99-Iniziativa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Dono di 40 piantine di primule e viole del pensiero  alla Casa Protetta di Poggio </a:t>
                      </a:r>
                      <a:r>
                        <a:rPr lang="it-IT" sz="900" dirty="0" err="1" smtClean="0">
                          <a:latin typeface="Times New Roman"/>
                          <a:ea typeface="Calibri"/>
                          <a:cs typeface="Times New Roman"/>
                        </a:rPr>
                        <a:t>Renatico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LEGA POGGIO RENATICO E TERRE DEL RENO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7/3/2026 </a:t>
                      </a:r>
                    </a:p>
                    <a:p>
                      <a:pPr algn="l">
                        <a:lnSpc>
                          <a:spcPct val="115000"/>
                        </a:lnSpc>
                        <a:spcAft>
                          <a:spcPts val="0"/>
                        </a:spcAft>
                      </a:pPr>
                      <a:r>
                        <a:rPr lang="it-IT" sz="900" dirty="0" smtClean="0">
                          <a:latin typeface="Times New Roman"/>
                          <a:ea typeface="Calibri"/>
                          <a:cs typeface="Times New Roman"/>
                        </a:rPr>
                        <a:t> in mattinata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San Carlo, Via Gramsci.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0836">
                <a:tc>
                  <a:txBody>
                    <a:bodyPr/>
                    <a:lstStyle/>
                    <a:p>
                      <a:pPr>
                        <a:lnSpc>
                          <a:spcPct val="115000"/>
                        </a:lnSpc>
                        <a:spcAft>
                          <a:spcPts val="0"/>
                        </a:spcAft>
                      </a:pPr>
                      <a:r>
                        <a:rPr lang="it-IT" sz="900" dirty="0" smtClean="0">
                          <a:latin typeface="Times New Roman" pitchFamily="18" charset="0"/>
                          <a:ea typeface="Calibri"/>
                          <a:cs typeface="Times New Roman" pitchFamily="18" charset="0"/>
                        </a:rPr>
                        <a:t>100-Banchetto di mimose a cura del Coordinamento Donne dello SPI-CGIL di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Coordinamento Donne dello SPI-CGIL di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8/3/2026</a:t>
                      </a:r>
                    </a:p>
                    <a:p>
                      <a:pPr algn="l">
                        <a:lnSpc>
                          <a:spcPct val="115000"/>
                        </a:lnSpc>
                        <a:spcAft>
                          <a:spcPts val="0"/>
                        </a:spcAft>
                      </a:pPr>
                      <a:r>
                        <a:rPr lang="it-IT" sz="900" dirty="0" smtClean="0">
                          <a:latin typeface="Times New Roman" pitchFamily="18" charset="0"/>
                          <a:ea typeface="Calibri"/>
                          <a:cs typeface="Times New Roman" pitchFamily="18" charset="0"/>
                        </a:rPr>
                        <a:t>Dalle 9.00</a:t>
                      </a:r>
                    </a:p>
                    <a:p>
                      <a:pPr algn="l">
                        <a:lnSpc>
                          <a:spcPct val="115000"/>
                        </a:lnSpc>
                        <a:spcAft>
                          <a:spcPts val="0"/>
                        </a:spcAft>
                      </a:pPr>
                      <a:r>
                        <a:rPr lang="it-IT" sz="900" dirty="0" smtClean="0">
                          <a:latin typeface="Times New Roman" pitchFamily="18" charset="0"/>
                          <a:ea typeface="Calibri"/>
                          <a:cs typeface="Times New Roman" pitchFamily="18" charset="0"/>
                        </a:rPr>
                        <a:t>Alle 12.00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Piazza Guercino -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0836">
                <a:tc>
                  <a:txBody>
                    <a:bodyPr/>
                    <a:lstStyle/>
                    <a:p>
                      <a:pPr>
                        <a:lnSpc>
                          <a:spcPct val="115000"/>
                        </a:lnSpc>
                        <a:spcAft>
                          <a:spcPts val="0"/>
                        </a:spcAft>
                      </a:pPr>
                      <a:r>
                        <a:rPr lang="it-IT" sz="900" dirty="0" smtClean="0">
                          <a:latin typeface="Times New Roman" pitchFamily="18" charset="0"/>
                          <a:ea typeface="Calibri"/>
                          <a:cs typeface="Times New Roman" pitchFamily="18" charset="0"/>
                        </a:rPr>
                        <a:t>101-Pranzo presso il centro sociale APS “Ugo Bassi” a cura del Coordinamento Donne dello SPI-CGIL di Cento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Festa della Donna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Coordinamento Donne dello SPI-CGIL di Cento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 8/3/2026</a:t>
                      </a:r>
                    </a:p>
                    <a:p>
                      <a:pPr algn="l">
                        <a:lnSpc>
                          <a:spcPct val="115000"/>
                        </a:lnSpc>
                        <a:spcAft>
                          <a:spcPts val="0"/>
                        </a:spcAft>
                      </a:pPr>
                      <a:r>
                        <a:rPr lang="it-IT" sz="900" dirty="0" smtClean="0">
                          <a:latin typeface="Times New Roman" pitchFamily="18" charset="0"/>
                          <a:ea typeface="Calibri"/>
                          <a:cs typeface="Times New Roman" pitchFamily="18" charset="0"/>
                        </a:rPr>
                        <a:t> ore 12.30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Centro sociale APS “Ugo Bassi” -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428">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102-Iniziative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Banchetti con distribuzione di  mimosa e segnalibri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Lega </a:t>
                      </a:r>
                      <a:r>
                        <a:rPr lang="it-IT" sz="900" dirty="0" err="1" smtClean="0">
                          <a:latin typeface="Times New Roman"/>
                          <a:ea typeface="Calibri"/>
                          <a:cs typeface="Times New Roman"/>
                        </a:rPr>
                        <a:t>Spi</a:t>
                      </a:r>
                      <a:r>
                        <a:rPr lang="it-IT" sz="900" dirty="0" smtClean="0">
                          <a:latin typeface="Times New Roman"/>
                          <a:ea typeface="Calibri"/>
                          <a:cs typeface="Times New Roman"/>
                        </a:rPr>
                        <a:t> Cgil e UDI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8/3/2026</a:t>
                      </a:r>
                    </a:p>
                    <a:p>
                      <a:pPr algn="l">
                        <a:lnSpc>
                          <a:spcPct val="115000"/>
                        </a:lnSpc>
                        <a:spcAft>
                          <a:spcPts val="0"/>
                        </a:spcAft>
                      </a:pPr>
                      <a:r>
                        <a:rPr lang="it-IT" sz="900" dirty="0" smtClean="0">
                          <a:latin typeface="Times New Roman"/>
                          <a:ea typeface="Calibri"/>
                          <a:cs typeface="Times New Roman"/>
                        </a:rPr>
                        <a:t>ore 10.00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Comacchio Piazza </a:t>
                      </a:r>
                      <a:r>
                        <a:rPr lang="it-IT" sz="900" dirty="0" err="1" smtClean="0">
                          <a:latin typeface="Times New Roman"/>
                          <a:ea typeface="Calibri"/>
                          <a:cs typeface="Times New Roman"/>
                        </a:rPr>
                        <a:t>Folegatti</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6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103-Iniziative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Banchetto  con distribuzione di mazzolini di mimosa e poesie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Copparo Ro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8/3/2026</a:t>
                      </a:r>
                    </a:p>
                    <a:p>
                      <a:pPr algn="l">
                        <a:lnSpc>
                          <a:spcPct val="115000"/>
                        </a:lnSpc>
                        <a:spcAft>
                          <a:spcPts val="0"/>
                        </a:spcAft>
                      </a:pPr>
                      <a:r>
                        <a:rPr lang="it-IT" sz="900" dirty="0" smtClean="0">
                          <a:latin typeface="Times New Roman"/>
                          <a:ea typeface="Calibri"/>
                          <a:cs typeface="Times New Roman"/>
                        </a:rPr>
                        <a:t>ore 9.00-12.00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Copparo Piazza del Popolo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64">
                <a:tc>
                  <a:txBody>
                    <a:bodyPr/>
                    <a:lstStyle/>
                    <a:p>
                      <a:pPr>
                        <a:lnSpc>
                          <a:spcPct val="115000"/>
                        </a:lnSpc>
                        <a:spcAft>
                          <a:spcPts val="0"/>
                        </a:spcAft>
                      </a:pPr>
                      <a:r>
                        <a:rPr lang="it-IT" sz="900" dirty="0" smtClean="0">
                          <a:latin typeface="Times New Roman" pitchFamily="18" charset="0"/>
                          <a:ea typeface="Calibri"/>
                          <a:cs typeface="Times New Roman" pitchFamily="18" charset="0"/>
                        </a:rPr>
                        <a:t>104-Iniziativa</a:t>
                      </a:r>
                      <a:r>
                        <a:rPr lang="it-IT" sz="900" baseline="0" dirty="0" smtClean="0">
                          <a:latin typeface="Times New Roman" pitchFamily="18" charset="0"/>
                          <a:ea typeface="Calibri"/>
                          <a:cs typeface="Times New Roman" pitchFamily="18" charset="0"/>
                        </a:rPr>
                        <a:t> di sensibilizzazione</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Banchetto per la</a:t>
                      </a:r>
                    </a:p>
                    <a:p>
                      <a:pPr>
                        <a:lnSpc>
                          <a:spcPct val="115000"/>
                        </a:lnSpc>
                        <a:spcAft>
                          <a:spcPts val="0"/>
                        </a:spcAft>
                      </a:pPr>
                      <a:r>
                        <a:rPr lang="it-IT" sz="900" dirty="0" smtClean="0">
                          <a:latin typeface="Times New Roman" pitchFamily="18" charset="0"/>
                          <a:ea typeface="Calibri"/>
                          <a:cs typeface="Times New Roman" pitchFamily="18" charset="0"/>
                        </a:rPr>
                        <a:t>distribuzione di mimose</a:t>
                      </a:r>
                    </a:p>
                    <a:p>
                      <a:pPr>
                        <a:lnSpc>
                          <a:spcPct val="115000"/>
                        </a:lnSpc>
                        <a:spcAft>
                          <a:spcPts val="0"/>
                        </a:spcAft>
                      </a:pPr>
                      <a:r>
                        <a:rPr lang="it-IT" sz="900" dirty="0" smtClean="0">
                          <a:latin typeface="Times New Roman" pitchFamily="18" charset="0"/>
                          <a:ea typeface="Calibri"/>
                          <a:cs typeface="Times New Roman" pitchFamily="18" charset="0"/>
                        </a:rPr>
                        <a:t>alla cittadinanza,</a:t>
                      </a:r>
                    </a:p>
                    <a:p>
                      <a:pPr>
                        <a:lnSpc>
                          <a:spcPct val="115000"/>
                        </a:lnSpc>
                        <a:spcAft>
                          <a:spcPts val="0"/>
                        </a:spcAft>
                      </a:pPr>
                      <a:r>
                        <a:rPr lang="it-IT" sz="900" dirty="0" smtClean="0">
                          <a:latin typeface="Times New Roman" pitchFamily="18" charset="0"/>
                          <a:ea typeface="Calibri"/>
                          <a:cs typeface="Times New Roman" pitchFamily="18" charset="0"/>
                        </a:rPr>
                        <a:t>all’OSCO e alle CRA del</a:t>
                      </a:r>
                    </a:p>
                    <a:p>
                      <a:pPr>
                        <a:lnSpc>
                          <a:spcPct val="115000"/>
                        </a:lnSpc>
                        <a:spcAft>
                          <a:spcPts val="0"/>
                        </a:spcAft>
                      </a:pPr>
                      <a:r>
                        <a:rPr lang="it-IT" sz="900" dirty="0" smtClean="0">
                          <a:latin typeface="Times New Roman" pitchFamily="18" charset="0"/>
                          <a:ea typeface="Calibri"/>
                          <a:cs typeface="Times New Roman" pitchFamily="18" charset="0"/>
                        </a:rPr>
                        <a:t>Territorio</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Coordinamento donne SPI</a:t>
                      </a:r>
                    </a:p>
                    <a:p>
                      <a:pPr>
                        <a:lnSpc>
                          <a:spcPct val="115000"/>
                        </a:lnSpc>
                        <a:spcAft>
                          <a:spcPts val="0"/>
                        </a:spcAft>
                      </a:pPr>
                      <a:r>
                        <a:rPr lang="it-IT" sz="900" dirty="0" smtClean="0">
                          <a:latin typeface="Times New Roman" pitchFamily="18" charset="0"/>
                          <a:ea typeface="Calibri"/>
                          <a:cs typeface="Times New Roman" pitchFamily="18" charset="0"/>
                        </a:rPr>
                        <a:t>CGIL</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8 marzo</a:t>
                      </a:r>
                    </a:p>
                    <a:p>
                      <a:pPr>
                        <a:lnSpc>
                          <a:spcPct val="115000"/>
                        </a:lnSpc>
                        <a:spcAft>
                          <a:spcPts val="0"/>
                        </a:spcAft>
                      </a:pPr>
                      <a:r>
                        <a:rPr lang="it-IT" sz="900" dirty="0" smtClean="0">
                          <a:latin typeface="Times New Roman" pitchFamily="18" charset="0"/>
                          <a:ea typeface="Calibri"/>
                          <a:cs typeface="Times New Roman" pitchFamily="18" charset="0"/>
                        </a:rPr>
                        <a:t>Dalle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9.00</a:t>
                      </a:r>
                    </a:p>
                    <a:p>
                      <a:pPr>
                        <a:lnSpc>
                          <a:spcPct val="115000"/>
                        </a:lnSpc>
                        <a:spcAft>
                          <a:spcPts val="0"/>
                        </a:spcAft>
                      </a:pPr>
                      <a:r>
                        <a:rPr lang="it-IT" sz="900" dirty="0" smtClean="0">
                          <a:latin typeface="Times New Roman" pitchFamily="18" charset="0"/>
                          <a:ea typeface="Calibri"/>
                          <a:cs typeface="Times New Roman" pitchFamily="18" charset="0"/>
                        </a:rPr>
                        <a:t> Alle 12.00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Copparo (Piazza della Libertà, Casa della</a:t>
                      </a:r>
                    </a:p>
                    <a:p>
                      <a:pPr>
                        <a:lnSpc>
                          <a:spcPct val="115000"/>
                        </a:lnSpc>
                        <a:spcAft>
                          <a:spcPts val="0"/>
                        </a:spcAft>
                      </a:pPr>
                      <a:r>
                        <a:rPr lang="it-IT" sz="900" dirty="0" smtClean="0">
                          <a:latin typeface="Times New Roman" pitchFamily="18" charset="0"/>
                          <a:ea typeface="Calibri"/>
                          <a:cs typeface="Times New Roman" pitchFamily="18" charset="0"/>
                        </a:rPr>
                        <a:t>Comunità, CRA del territorio)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5466">
                <a:tc>
                  <a:txBody>
                    <a:bodyPr/>
                    <a:lstStyle/>
                    <a:p>
                      <a:pPr>
                        <a:lnSpc>
                          <a:spcPct val="115000"/>
                        </a:lnSpc>
                        <a:spcAft>
                          <a:spcPts val="0"/>
                        </a:spcAft>
                      </a:pPr>
                      <a:r>
                        <a:rPr lang="it-IT" sz="900" dirty="0" smtClean="0">
                          <a:solidFill>
                            <a:schemeClr val="tx1"/>
                          </a:solidFill>
                          <a:latin typeface="Times New Roman" pitchFamily="18" charset="0"/>
                          <a:ea typeface="Calibri"/>
                          <a:cs typeface="Times New Roman" pitchFamily="18" charset="0"/>
                        </a:rPr>
                        <a:t>105-Evento culturale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solidFill>
                            <a:schemeClr val="tx1"/>
                          </a:solidFill>
                          <a:latin typeface="Times New Roman" pitchFamily="18" charset="0"/>
                          <a:ea typeface="Calibri"/>
                          <a:cs typeface="Times New Roman" pitchFamily="18" charset="0"/>
                        </a:rPr>
                        <a:t>Inaugurazione Panchina</a:t>
                      </a:r>
                      <a:r>
                        <a:rPr lang="it-IT" sz="900" baseline="0" dirty="0" smtClean="0">
                          <a:solidFill>
                            <a:schemeClr val="tx1"/>
                          </a:solidFill>
                          <a:latin typeface="Times New Roman" pitchFamily="18" charset="0"/>
                          <a:ea typeface="Calibri"/>
                          <a:cs typeface="Times New Roman" pitchFamily="18" charset="0"/>
                        </a:rPr>
                        <a:t> </a:t>
                      </a:r>
                      <a:r>
                        <a:rPr lang="it-IT" sz="900" dirty="0" smtClean="0">
                          <a:solidFill>
                            <a:schemeClr val="tx1"/>
                          </a:solidFill>
                          <a:latin typeface="Times New Roman" pitchFamily="18" charset="0"/>
                          <a:ea typeface="Calibri"/>
                          <a:cs typeface="Times New Roman" pitchFamily="18" charset="0"/>
                        </a:rPr>
                        <a:t>Rossa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solidFill>
                            <a:schemeClr val="tx1"/>
                          </a:solidFill>
                          <a:latin typeface="Times New Roman" pitchFamily="18" charset="0"/>
                          <a:ea typeface="Calibri"/>
                          <a:cs typeface="Times New Roman" pitchFamily="18" charset="0"/>
                        </a:rPr>
                        <a:t>Comune di Poggio </a:t>
                      </a:r>
                      <a:r>
                        <a:rPr lang="it-IT" sz="900" dirty="0" err="1" smtClean="0">
                          <a:solidFill>
                            <a:schemeClr val="tx1"/>
                          </a:solidFill>
                          <a:latin typeface="Times New Roman" pitchFamily="18" charset="0"/>
                          <a:ea typeface="Calibri"/>
                          <a:cs typeface="Times New Roman" pitchFamily="18" charset="0"/>
                        </a:rPr>
                        <a:t>Renatico</a:t>
                      </a:r>
                      <a:r>
                        <a:rPr lang="it-IT" sz="900" dirty="0" smtClean="0">
                          <a:solidFill>
                            <a:schemeClr val="tx1"/>
                          </a:solidFill>
                          <a:latin typeface="Times New Roman" pitchFamily="18" charset="0"/>
                          <a:ea typeface="Calibri"/>
                          <a:cs typeface="Times New Roman" pitchFamily="18" charset="0"/>
                        </a:rPr>
                        <a:t> </a:t>
                      </a:r>
                      <a:endParaRPr lang="it-IT" sz="900" dirty="0">
                        <a:solidFill>
                          <a:schemeClr val="tx1"/>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solidFill>
                            <a:schemeClr val="tx1"/>
                          </a:solidFill>
                          <a:latin typeface="Times New Roman" pitchFamily="18" charset="0"/>
                          <a:ea typeface="Calibri"/>
                          <a:cs typeface="Times New Roman" pitchFamily="18" charset="0"/>
                        </a:rPr>
                        <a:t>08/03/2026</a:t>
                      </a:r>
                    </a:p>
                    <a:p>
                      <a:pPr>
                        <a:lnSpc>
                          <a:spcPct val="115000"/>
                        </a:lnSpc>
                        <a:spcAft>
                          <a:spcPts val="0"/>
                        </a:spcAft>
                      </a:pPr>
                      <a:r>
                        <a:rPr lang="it-IT" sz="900" dirty="0" smtClean="0">
                          <a:solidFill>
                            <a:schemeClr val="tx1"/>
                          </a:solidFill>
                          <a:latin typeface="Times New Roman" pitchFamily="18" charset="0"/>
                          <a:ea typeface="Calibri"/>
                          <a:cs typeface="Times New Roman" pitchFamily="18" charset="0"/>
                        </a:rPr>
                        <a:t>ore 12.00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solidFill>
                            <a:schemeClr val="tx1"/>
                          </a:solidFill>
                          <a:latin typeface="Times New Roman" pitchFamily="18" charset="0"/>
                          <a:ea typeface="Calibri"/>
                          <a:cs typeface="Times New Roman" pitchFamily="18" charset="0"/>
                        </a:rPr>
                        <a:t>Piazza frazione Coronella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20</a:t>
            </a:fld>
            <a:endParaRPr lang="it-I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404664"/>
          <a:ext cx="8496942" cy="5698932"/>
        </p:xfrm>
        <a:graphic>
          <a:graphicData uri="http://schemas.openxmlformats.org/drawingml/2006/table">
            <a:tbl>
              <a:tblPr/>
              <a:tblGrid>
                <a:gridCol w="1699153"/>
                <a:gridCol w="1699153"/>
                <a:gridCol w="1699153"/>
                <a:gridCol w="1060718"/>
                <a:gridCol w="2338765"/>
              </a:tblGrid>
              <a:tr h="792088">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106-Iniziative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Banchetti con distribuzione di mimosa e segnalibri dedicati alla donna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Ferrara </a:t>
                      </a:r>
                      <a:r>
                        <a:rPr lang="it-IT" sz="900" dirty="0" err="1" smtClean="0">
                          <a:latin typeface="Times New Roman"/>
                          <a:ea typeface="Calibri"/>
                          <a:cs typeface="Times New Roman"/>
                        </a:rPr>
                        <a:t>Cem</a:t>
                      </a:r>
                      <a:endParaRPr lang="it-IT" sz="900" dirty="0" smtClean="0">
                        <a:latin typeface="Times New Roman"/>
                        <a:ea typeface="Calibri"/>
                        <a:cs typeface="Times New Roman"/>
                      </a:endParaRP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8/3/2026</a:t>
                      </a:r>
                    </a:p>
                    <a:p>
                      <a:pPr algn="l">
                        <a:lnSpc>
                          <a:spcPct val="115000"/>
                        </a:lnSpc>
                        <a:spcAft>
                          <a:spcPts val="0"/>
                        </a:spcAft>
                      </a:pPr>
                      <a:r>
                        <a:rPr lang="it-IT" sz="900" dirty="0" smtClean="0">
                          <a:latin typeface="Times New Roman"/>
                          <a:ea typeface="Calibri"/>
                          <a:cs typeface="Times New Roman"/>
                        </a:rPr>
                        <a:t>In mattinata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a:ea typeface="Calibri"/>
                          <a:cs typeface="Times New Roman"/>
                        </a:rPr>
                        <a:t>Cona</a:t>
                      </a:r>
                      <a:r>
                        <a:rPr lang="it-IT" sz="900" dirty="0" smtClean="0">
                          <a:latin typeface="Times New Roman"/>
                          <a:ea typeface="Calibri"/>
                          <a:cs typeface="Times New Roman"/>
                        </a:rPr>
                        <a:t> Circolo Arci </a:t>
                      </a:r>
                      <a:r>
                        <a:rPr lang="it-IT" sz="900" dirty="0" err="1" smtClean="0">
                          <a:latin typeface="Times New Roman"/>
                          <a:ea typeface="Calibri"/>
                          <a:cs typeface="Times New Roman"/>
                        </a:rPr>
                        <a:t>Quartesana</a:t>
                      </a:r>
                      <a:r>
                        <a:rPr lang="it-IT" sz="900" dirty="0" smtClean="0">
                          <a:latin typeface="Times New Roman"/>
                          <a:ea typeface="Calibri"/>
                          <a:cs typeface="Times New Roman"/>
                        </a:rPr>
                        <a:t>, davanti alla Camera del Lavoro Masi Torello, davanti la Camera del Lavoro.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107-Iniziative di sensibilizzazione</a:t>
                      </a:r>
                    </a:p>
                    <a:p>
                      <a:pPr>
                        <a:lnSpc>
                          <a:spcPct val="115000"/>
                        </a:lnSpc>
                        <a:spcAft>
                          <a:spcPts val="0"/>
                        </a:spcAft>
                      </a:pPr>
                      <a:endParaRPr lang="it-IT" sz="900" dirty="0">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Parole in musica e pranzo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Ferrara Nord/ Ovest e Centro di Promozione sociale” Il </a:t>
                      </a:r>
                      <a:r>
                        <a:rPr lang="it-IT" sz="900" dirty="0" err="1" smtClean="0">
                          <a:latin typeface="Times New Roman"/>
                          <a:ea typeface="Calibri"/>
                          <a:cs typeface="Times New Roman"/>
                        </a:rPr>
                        <a:t>Barco</a:t>
                      </a:r>
                      <a:r>
                        <a:rPr lang="it-IT" sz="900" dirty="0" smtClean="0">
                          <a:latin typeface="Times New Roman"/>
                          <a:ea typeface="Calibri"/>
                          <a:cs typeface="Times New Roman"/>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8/3/2026</a:t>
                      </a:r>
                    </a:p>
                    <a:p>
                      <a:pPr algn="l">
                        <a:lnSpc>
                          <a:spcPct val="115000"/>
                        </a:lnSpc>
                        <a:spcAft>
                          <a:spcPts val="0"/>
                        </a:spcAft>
                      </a:pPr>
                      <a:r>
                        <a:rPr lang="it-IT" sz="900" dirty="0" smtClean="0">
                          <a:latin typeface="Times New Roman"/>
                          <a:ea typeface="Calibri"/>
                          <a:cs typeface="Times New Roman"/>
                        </a:rPr>
                        <a:t>ore 12.00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Centro sociale “ Il </a:t>
                      </a:r>
                      <a:r>
                        <a:rPr lang="it-IT" sz="900" dirty="0" err="1" smtClean="0">
                          <a:latin typeface="Times New Roman"/>
                          <a:ea typeface="Calibri"/>
                          <a:cs typeface="Times New Roman"/>
                        </a:rPr>
                        <a:t>Barco</a:t>
                      </a:r>
                      <a:r>
                        <a:rPr lang="it-IT" sz="900" dirty="0" smtClean="0">
                          <a:latin typeface="Times New Roman"/>
                          <a:ea typeface="Calibri"/>
                          <a:cs typeface="Times New Roman"/>
                        </a:rPr>
                        <a:t>” Via dell’ Indipendenza, 40 , Ferrara.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I108-niziative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Consegna di mazzi di mimosa alle  Case Protette del territorio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a:t>
                      </a:r>
                      <a:r>
                        <a:rPr lang="it-IT" sz="900" dirty="0" err="1" smtClean="0">
                          <a:latin typeface="Times New Roman"/>
                          <a:ea typeface="Calibri"/>
                          <a:cs typeface="Times New Roman"/>
                        </a:rPr>
                        <a:t>Fiscaglia</a:t>
                      </a:r>
                      <a:r>
                        <a:rPr lang="it-IT" sz="900" dirty="0" smtClean="0">
                          <a:latin typeface="Times New Roman"/>
                          <a:ea typeface="Calibri"/>
                          <a:cs typeface="Times New Roman"/>
                        </a:rPr>
                        <a:t>/</a:t>
                      </a:r>
                      <a:r>
                        <a:rPr lang="it-IT" sz="900" dirty="0" err="1" smtClean="0">
                          <a:latin typeface="Times New Roman"/>
                          <a:ea typeface="Calibri"/>
                          <a:cs typeface="Times New Roman"/>
                        </a:rPr>
                        <a:t>Ostellato</a:t>
                      </a:r>
                      <a:r>
                        <a:rPr lang="it-IT" sz="900" dirty="0" smtClean="0">
                          <a:latin typeface="Times New Roman"/>
                          <a:ea typeface="Calibri"/>
                          <a:cs typeface="Times New Roman"/>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8/3/2026</a:t>
                      </a:r>
                    </a:p>
                    <a:p>
                      <a:pPr algn="l">
                        <a:lnSpc>
                          <a:spcPct val="115000"/>
                        </a:lnSpc>
                        <a:spcAft>
                          <a:spcPts val="0"/>
                        </a:spcAft>
                      </a:pPr>
                      <a:r>
                        <a:rPr lang="it-IT" sz="900" dirty="0" smtClean="0">
                          <a:latin typeface="Times New Roman"/>
                          <a:ea typeface="Calibri"/>
                          <a:cs typeface="Times New Roman"/>
                        </a:rPr>
                        <a:t>ore</a:t>
                      </a:r>
                      <a:r>
                        <a:rPr lang="it-IT" sz="900" baseline="0" dirty="0" smtClean="0">
                          <a:latin typeface="Times New Roman"/>
                          <a:ea typeface="Calibri"/>
                          <a:cs typeface="Times New Roman"/>
                        </a:rPr>
                        <a:t> 15.00-18.00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Rovereto presso la ex Scuola Sede SPI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109-Iniziative di sensibilizzazione</a:t>
                      </a:r>
                    </a:p>
                    <a:p>
                      <a:pPr>
                        <a:lnSpc>
                          <a:spcPct val="115000"/>
                        </a:lnSpc>
                        <a:spcAft>
                          <a:spcPts val="0"/>
                        </a:spcAft>
                      </a:pPr>
                      <a:endParaRPr lang="it-IT" sz="700" dirty="0">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Festa della Donna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a:t>
                      </a:r>
                      <a:r>
                        <a:rPr lang="it-IT" sz="900" dirty="0" err="1" smtClean="0">
                          <a:latin typeface="Times New Roman"/>
                          <a:ea typeface="Calibri"/>
                          <a:cs typeface="Times New Roman"/>
                        </a:rPr>
                        <a:t>Fiscaglia</a:t>
                      </a:r>
                      <a:r>
                        <a:rPr lang="it-IT" sz="900" dirty="0" smtClean="0">
                          <a:latin typeface="Times New Roman"/>
                          <a:ea typeface="Calibri"/>
                          <a:cs typeface="Times New Roman"/>
                        </a:rPr>
                        <a:t>/</a:t>
                      </a:r>
                      <a:r>
                        <a:rPr lang="it-IT" sz="900" dirty="0" err="1" smtClean="0">
                          <a:latin typeface="Times New Roman"/>
                          <a:ea typeface="Calibri"/>
                          <a:cs typeface="Times New Roman"/>
                        </a:rPr>
                        <a:t>Ostellato</a:t>
                      </a:r>
                      <a:r>
                        <a:rPr lang="it-IT" sz="900" dirty="0" smtClean="0">
                          <a:latin typeface="Times New Roman"/>
                          <a:ea typeface="Calibri"/>
                          <a:cs typeface="Times New Roman"/>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8/3/2026</a:t>
                      </a:r>
                    </a:p>
                    <a:p>
                      <a:pPr algn="l">
                        <a:lnSpc>
                          <a:spcPct val="115000"/>
                        </a:lnSpc>
                        <a:spcAft>
                          <a:spcPts val="0"/>
                        </a:spcAft>
                      </a:pPr>
                      <a:r>
                        <a:rPr lang="it-IT" sz="900" dirty="0" smtClean="0">
                          <a:latin typeface="Times New Roman"/>
                          <a:ea typeface="Calibri"/>
                          <a:cs typeface="Times New Roman"/>
                        </a:rPr>
                        <a:t>ore 15.00-18.00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Rovereto presso la ex Scuola Sede SPI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110-Iniziativa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Pranzo e mostra per celebrare l’ottantesimo anniversario della concessione del voto alle Donne: “Diritto di voto alle donne:Una storia lunga e tortuosa”</a:t>
                      </a:r>
                    </a:p>
                    <a:p>
                      <a:pPr>
                        <a:lnSpc>
                          <a:spcPct val="115000"/>
                        </a:lnSpc>
                        <a:spcAft>
                          <a:spcPts val="0"/>
                        </a:spcAft>
                      </a:pPr>
                      <a:endParaRPr lang="it-IT" sz="900" dirty="0">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Bondeno </a:t>
                      </a:r>
                      <a:r>
                        <a:rPr lang="it-IT" sz="900" dirty="0" err="1" smtClean="0">
                          <a:latin typeface="Times New Roman"/>
                          <a:ea typeface="Calibri"/>
                          <a:cs typeface="Times New Roman"/>
                        </a:rPr>
                        <a:t>Vigarano</a:t>
                      </a:r>
                      <a:r>
                        <a:rPr lang="it-IT" sz="900" dirty="0" smtClean="0">
                          <a:latin typeface="Times New Roman"/>
                          <a:ea typeface="Calibri"/>
                          <a:cs typeface="Times New Roman"/>
                        </a:rPr>
                        <a:t> </a:t>
                      </a:r>
                      <a:r>
                        <a:rPr lang="it-IT" sz="900" dirty="0" err="1" smtClean="0">
                          <a:latin typeface="Times New Roman"/>
                          <a:ea typeface="Calibri"/>
                          <a:cs typeface="Times New Roman"/>
                        </a:rPr>
                        <a:t>Mainarda</a:t>
                      </a:r>
                      <a:r>
                        <a:rPr lang="it-IT" sz="900" dirty="0" smtClean="0">
                          <a:latin typeface="Times New Roman"/>
                          <a:ea typeface="Calibri"/>
                          <a:cs typeface="Times New Roman"/>
                        </a:rPr>
                        <a:t> e AUSER</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8/3/2026</a:t>
                      </a:r>
                    </a:p>
                    <a:p>
                      <a:pPr algn="l">
                        <a:lnSpc>
                          <a:spcPct val="115000"/>
                        </a:lnSpc>
                        <a:spcAft>
                          <a:spcPts val="0"/>
                        </a:spcAft>
                      </a:pPr>
                      <a:r>
                        <a:rPr lang="it-IT" sz="900" dirty="0" smtClean="0">
                          <a:latin typeface="Times New Roman"/>
                          <a:ea typeface="Calibri"/>
                          <a:cs typeface="Times New Roman"/>
                        </a:rPr>
                        <a:t>ore 12.00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pitchFamily="18" charset="0"/>
                          <a:ea typeface="Calibri"/>
                          <a:cs typeface="Times New Roman" pitchFamily="18" charset="0"/>
                        </a:rPr>
                        <a:t>Vigarano</a:t>
                      </a:r>
                      <a:r>
                        <a:rPr lang="it-IT" sz="900" dirty="0" smtClean="0">
                          <a:latin typeface="Times New Roman" pitchFamily="18" charset="0"/>
                          <a:ea typeface="Calibri"/>
                          <a:cs typeface="Times New Roman" pitchFamily="18" charset="0"/>
                        </a:rPr>
                        <a:t>  presso </a:t>
                      </a:r>
                      <a:r>
                        <a:rPr lang="it-IT" sz="900" dirty="0" err="1" smtClean="0">
                          <a:latin typeface="Times New Roman" pitchFamily="18" charset="0"/>
                          <a:ea typeface="Calibri"/>
                          <a:cs typeface="Times New Roman" pitchFamily="18" charset="0"/>
                        </a:rPr>
                        <a:t>Camarazza</a:t>
                      </a:r>
                      <a:r>
                        <a:rPr lang="it-IT" sz="900" dirty="0" smtClean="0">
                          <a:latin typeface="Times New Roman" pitchFamily="18" charset="0"/>
                          <a:ea typeface="Calibri"/>
                          <a:cs typeface="Times New Roman" pitchFamily="18" charset="0"/>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111-Iniziativa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Banchetto con distribuzione di mimosa e segnalibri dedicati alla donna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a:t>
                      </a:r>
                      <a:r>
                        <a:rPr lang="it-IT" sz="900" dirty="0" err="1" smtClean="0">
                          <a:latin typeface="Times New Roman"/>
                          <a:ea typeface="Calibri"/>
                          <a:cs typeface="Times New Roman"/>
                        </a:rPr>
                        <a:t>Portomaggiore</a:t>
                      </a:r>
                      <a:r>
                        <a:rPr lang="it-IT" sz="900" dirty="0" smtClean="0">
                          <a:latin typeface="Times New Roman"/>
                          <a:ea typeface="Calibri"/>
                          <a:cs typeface="Times New Roman"/>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8/3/2026</a:t>
                      </a:r>
                    </a:p>
                    <a:p>
                      <a:pPr algn="l">
                        <a:lnSpc>
                          <a:spcPct val="115000"/>
                        </a:lnSpc>
                        <a:spcAft>
                          <a:spcPts val="0"/>
                        </a:spcAft>
                      </a:pPr>
                      <a:r>
                        <a:rPr lang="it-IT" sz="900" dirty="0" smtClean="0">
                          <a:latin typeface="Times New Roman"/>
                          <a:ea typeface="Calibri"/>
                          <a:cs typeface="Times New Roman"/>
                        </a:rPr>
                        <a:t> ore 9.00-12.00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a:ea typeface="Calibri"/>
                          <a:cs typeface="Times New Roman"/>
                        </a:rPr>
                        <a:t>Portomaggiore</a:t>
                      </a:r>
                      <a:r>
                        <a:rPr lang="it-IT" sz="900" dirty="0" smtClean="0">
                          <a:latin typeface="Times New Roman"/>
                          <a:ea typeface="Calibri"/>
                          <a:cs typeface="Times New Roman"/>
                        </a:rPr>
                        <a:t>, Piazza Umberto 1</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112-Iniziativa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Banchetti con distribuzione di mimosa e segnalibri dedicati alle donne</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a:t>
                      </a:r>
                      <a:r>
                        <a:rPr lang="it-IT" sz="900" dirty="0" err="1" smtClean="0">
                          <a:latin typeface="Times New Roman"/>
                          <a:ea typeface="Calibri"/>
                          <a:cs typeface="Times New Roman"/>
                        </a:rPr>
                        <a:t>Tresignana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8/3/2026</a:t>
                      </a:r>
                    </a:p>
                    <a:p>
                      <a:pPr algn="l">
                        <a:lnSpc>
                          <a:spcPct val="115000"/>
                        </a:lnSpc>
                        <a:spcAft>
                          <a:spcPts val="0"/>
                        </a:spcAft>
                      </a:pPr>
                      <a:r>
                        <a:rPr lang="it-IT" sz="900" dirty="0" smtClean="0">
                          <a:latin typeface="Times New Roman"/>
                          <a:ea typeface="Calibri"/>
                          <a:cs typeface="Times New Roman"/>
                        </a:rPr>
                        <a:t> ore 9.30-11.30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a:ea typeface="Calibri"/>
                          <a:cs typeface="Times New Roman"/>
                        </a:rPr>
                        <a:t>Tresigallo</a:t>
                      </a:r>
                      <a:r>
                        <a:rPr lang="it-IT" sz="900" dirty="0" smtClean="0">
                          <a:latin typeface="Times New Roman"/>
                          <a:ea typeface="Calibri"/>
                          <a:cs typeface="Times New Roman"/>
                        </a:rPr>
                        <a:t>, Via Roma  ( davanti alla Camera del Lavoro)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113-Iniziativa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Dono di un mazzo di Fiori alla   Casa Protetta di </a:t>
                      </a:r>
                      <a:r>
                        <a:rPr lang="it-IT" sz="900" dirty="0" err="1" smtClean="0">
                          <a:latin typeface="Times New Roman"/>
                          <a:ea typeface="Calibri"/>
                          <a:cs typeface="Times New Roman"/>
                        </a:rPr>
                        <a:t>Tresigallo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a:t>
                      </a:r>
                      <a:r>
                        <a:rPr lang="it-IT" sz="900" dirty="0" err="1" smtClean="0">
                          <a:latin typeface="Times New Roman"/>
                          <a:ea typeface="Calibri"/>
                          <a:cs typeface="Times New Roman"/>
                        </a:rPr>
                        <a:t>Tresignana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8/3/2026</a:t>
                      </a:r>
                    </a:p>
                    <a:p>
                      <a:pPr algn="l">
                        <a:lnSpc>
                          <a:spcPct val="115000"/>
                        </a:lnSpc>
                        <a:spcAft>
                          <a:spcPts val="0"/>
                        </a:spcAft>
                      </a:pPr>
                      <a:r>
                        <a:rPr lang="it-IT" sz="900" dirty="0" smtClean="0">
                          <a:latin typeface="Times New Roman"/>
                          <a:ea typeface="Calibri"/>
                          <a:cs typeface="Times New Roman"/>
                        </a:rPr>
                        <a:t> ore 9.30-11.30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a:ea typeface="Calibri"/>
                          <a:cs typeface="Times New Roman"/>
                        </a:rPr>
                        <a:t>Formignana</a:t>
                      </a:r>
                      <a:r>
                        <a:rPr lang="it-IT" sz="900" dirty="0" smtClean="0">
                          <a:latin typeface="Times New Roman"/>
                          <a:ea typeface="Calibri"/>
                          <a:cs typeface="Times New Roman"/>
                        </a:rPr>
                        <a:t>, davanti alla Camera del Lavoro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21</a:t>
            </a:fld>
            <a:endParaRPr lang="it-IT"/>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404664"/>
          <a:ext cx="8496942" cy="5932138"/>
        </p:xfrm>
        <a:graphic>
          <a:graphicData uri="http://schemas.openxmlformats.org/drawingml/2006/table">
            <a:tbl>
              <a:tblPr/>
              <a:tblGrid>
                <a:gridCol w="1699153"/>
                <a:gridCol w="1699153"/>
                <a:gridCol w="1699153"/>
                <a:gridCol w="1060718"/>
                <a:gridCol w="2338765"/>
              </a:tblGrid>
              <a:tr h="792088">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114-Iniziativa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Banchetti con distribuzione di mimosa e segnalibri  dedicati alla donna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LEGA POGGIO RENATICO E TERRE DEL RENO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8/3/2026</a:t>
                      </a:r>
                    </a:p>
                    <a:p>
                      <a:pPr algn="l">
                        <a:lnSpc>
                          <a:spcPct val="115000"/>
                        </a:lnSpc>
                        <a:spcAft>
                          <a:spcPts val="0"/>
                        </a:spcAft>
                      </a:pPr>
                      <a:r>
                        <a:rPr lang="it-IT" sz="900" dirty="0" smtClean="0">
                          <a:latin typeface="Times New Roman"/>
                          <a:ea typeface="Calibri"/>
                          <a:cs typeface="Times New Roman"/>
                        </a:rPr>
                        <a:t>ore 12.00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Poggio </a:t>
                      </a:r>
                      <a:r>
                        <a:rPr lang="it-IT" sz="900" dirty="0" err="1" smtClean="0">
                          <a:latin typeface="Times New Roman"/>
                          <a:ea typeface="Calibri"/>
                          <a:cs typeface="Times New Roman"/>
                        </a:rPr>
                        <a:t>Renatico</a:t>
                      </a:r>
                      <a:r>
                        <a:rPr lang="it-IT" sz="900" dirty="0" smtClean="0">
                          <a:latin typeface="Times New Roman"/>
                          <a:ea typeface="Calibri"/>
                          <a:cs typeface="Times New Roman"/>
                        </a:rPr>
                        <a:t>,  Piazza del Popolo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nSpc>
                          <a:spcPct val="115000"/>
                        </a:lnSpc>
                        <a:spcAft>
                          <a:spcPts val="0"/>
                        </a:spcAft>
                      </a:pPr>
                      <a:r>
                        <a:rPr lang="it-IT" sz="900" dirty="0" smtClean="0">
                          <a:latin typeface="Times New Roman" pitchFamily="18" charset="0"/>
                          <a:ea typeface="Calibri"/>
                          <a:cs typeface="Times New Roman" pitchFamily="18" charset="0"/>
                        </a:rPr>
                        <a:t>115-Iniziative di sensibilizzazione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Momento di riflessione con le dipendenti comunali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si terrà inoltre un consueto momento di raccoglimento e confronto con le dipendenti comunali, occasione di riflessione condivisa sul ruolo della donna nella società, nel lavoro e nelle istituzioni</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Comune di </a:t>
                      </a:r>
                      <a:r>
                        <a:rPr lang="it-IT" sz="900" dirty="0" err="1" smtClean="0">
                          <a:latin typeface="Times New Roman" pitchFamily="18" charset="0"/>
                          <a:ea typeface="Calibri"/>
                          <a:cs typeface="Times New Roman" pitchFamily="18" charset="0"/>
                        </a:rPr>
                        <a:t>Codigoro</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9/3/2026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Presso il Municipio di </a:t>
                      </a:r>
                      <a:r>
                        <a:rPr lang="it-IT" sz="900" dirty="0" err="1" smtClean="0">
                          <a:latin typeface="Times New Roman" pitchFamily="18" charset="0"/>
                          <a:ea typeface="Calibri"/>
                          <a:cs typeface="Times New Roman" pitchFamily="18" charset="0"/>
                        </a:rPr>
                        <a:t>Codigoro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nSpc>
                          <a:spcPct val="115000"/>
                        </a:lnSpc>
                        <a:spcAft>
                          <a:spcPts val="0"/>
                        </a:spcAft>
                      </a:pPr>
                      <a:r>
                        <a:rPr lang="it-IT" sz="900" dirty="0" smtClean="0">
                          <a:latin typeface="Times New Roman" pitchFamily="18" charset="0"/>
                          <a:ea typeface="Calibri"/>
                          <a:cs typeface="Times New Roman" pitchFamily="18" charset="0"/>
                        </a:rPr>
                        <a:t>116-L’Amministrazione Comunale, le Scuole del territorio e le Attività commerciali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dedicheranno un minuto di “silenzio rumoroso” per celebrare le donne e ricordare le vittime di violenza, in un gesto simbolico di forte impatto civico e collettivo</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“Un silenzio comune per onorare le donne”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Comune di </a:t>
                      </a:r>
                      <a:r>
                        <a:rPr lang="it-IT" sz="900" dirty="0" err="1" smtClean="0">
                          <a:latin typeface="Times New Roman" pitchFamily="18" charset="0"/>
                          <a:ea typeface="Calibri"/>
                          <a:cs typeface="Times New Roman" pitchFamily="18" charset="0"/>
                        </a:rPr>
                        <a:t>Codigoro</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9/3/2026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117-Iniziative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Incontro pubblico , dibattito e presentazione Cortometraggio:” Esserci per contare” Prodotto dal Coordinamento donne </a:t>
                      </a:r>
                      <a:r>
                        <a:rPr lang="it-IT" sz="900" dirty="0" err="1" smtClean="0">
                          <a:latin typeface="Times New Roman" pitchFamily="18" charset="0"/>
                          <a:ea typeface="Calibri"/>
                          <a:cs typeface="Times New Roman" pitchFamily="18" charset="0"/>
                        </a:rPr>
                        <a:t>Spi</a:t>
                      </a:r>
                      <a:r>
                        <a:rPr lang="it-IT" sz="900" dirty="0" smtClean="0">
                          <a:latin typeface="Times New Roman" pitchFamily="18" charset="0"/>
                          <a:ea typeface="Calibri"/>
                          <a:cs typeface="Times New Roman" pitchFamily="18" charset="0"/>
                        </a:rPr>
                        <a:t> Cgil Ferrara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Coordinamento Donne </a:t>
                      </a:r>
                      <a:r>
                        <a:rPr lang="it-IT" sz="900" dirty="0" err="1" smtClean="0">
                          <a:latin typeface="Times New Roman"/>
                          <a:ea typeface="Calibri"/>
                          <a:cs typeface="Times New Roman"/>
                        </a:rPr>
                        <a:t>Spi</a:t>
                      </a:r>
                      <a:r>
                        <a:rPr lang="it-IT" sz="900" dirty="0" smtClean="0">
                          <a:latin typeface="Times New Roman"/>
                          <a:ea typeface="Calibri"/>
                          <a:cs typeface="Times New Roman"/>
                        </a:rPr>
                        <a:t> Cgil Lega Copparo Ro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10 /3/2026 </a:t>
                      </a:r>
                    </a:p>
                    <a:p>
                      <a:pPr algn="l">
                        <a:lnSpc>
                          <a:spcPct val="115000"/>
                        </a:lnSpc>
                        <a:spcAft>
                          <a:spcPts val="0"/>
                        </a:spcAft>
                      </a:pPr>
                      <a:r>
                        <a:rPr lang="it-IT" sz="900" dirty="0" smtClean="0">
                          <a:latin typeface="Times New Roman"/>
                          <a:ea typeface="Calibri"/>
                          <a:cs typeface="Times New Roman"/>
                        </a:rPr>
                        <a:t>ore 16.00-18 .00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Sala civica Alda Costa, Via Roma,36, Copparo.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118-Iniziative di sensibilizzazione</a:t>
                      </a:r>
                    </a:p>
                    <a:p>
                      <a:pPr>
                        <a:lnSpc>
                          <a:spcPct val="115000"/>
                        </a:lnSpc>
                        <a:spcAft>
                          <a:spcPts val="0"/>
                        </a:spcAft>
                      </a:pPr>
                      <a:endParaRPr lang="it-IT" sz="900" i="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Dono  di un mazzo di mimosa Case Protetta </a:t>
                      </a:r>
                    </a:p>
                    <a:p>
                      <a:pPr algn="l">
                        <a:lnSpc>
                          <a:spcPct val="115000"/>
                        </a:lnSpc>
                        <a:spcAft>
                          <a:spcPts val="0"/>
                        </a:spcAft>
                      </a:pPr>
                      <a:endParaRPr lang="it-IT" sz="900" i="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i="0" dirty="0" smtClean="0">
                          <a:latin typeface="Times New Roman" pitchFamily="18" charset="0"/>
                          <a:ea typeface="Calibri"/>
                          <a:cs typeface="Times New Roman" pitchFamily="18" charset="0"/>
                        </a:rPr>
                        <a:t>Coordinamento Donne </a:t>
                      </a:r>
                      <a:r>
                        <a:rPr lang="it-IT" sz="900" i="0" dirty="0" err="1" smtClean="0">
                          <a:latin typeface="Times New Roman" pitchFamily="18" charset="0"/>
                          <a:ea typeface="Calibri"/>
                          <a:cs typeface="Times New Roman" pitchFamily="18" charset="0"/>
                        </a:rPr>
                        <a:t>Spi</a:t>
                      </a:r>
                      <a:r>
                        <a:rPr lang="it-IT" sz="900" i="0" dirty="0" smtClean="0">
                          <a:latin typeface="Times New Roman" pitchFamily="18" charset="0"/>
                          <a:ea typeface="Calibri"/>
                          <a:cs typeface="Times New Roman" pitchFamily="18" charset="0"/>
                        </a:rPr>
                        <a:t> Cgil Lega  Cento </a:t>
                      </a:r>
                    </a:p>
                    <a:p>
                      <a:pPr algn="l">
                        <a:lnSpc>
                          <a:spcPct val="115000"/>
                        </a:lnSpc>
                        <a:spcAft>
                          <a:spcPts val="0"/>
                        </a:spcAft>
                      </a:pPr>
                      <a:endParaRPr lang="it-IT" sz="900" i="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i="0" dirty="0" smtClean="0">
                          <a:latin typeface="Times New Roman" pitchFamily="18" charset="0"/>
                          <a:ea typeface="Calibri"/>
                          <a:cs typeface="Times New Roman" pitchFamily="18" charset="0"/>
                        </a:rPr>
                        <a:t>10/3/2026 </a:t>
                      </a:r>
                    </a:p>
                    <a:p>
                      <a:pPr algn="l">
                        <a:lnSpc>
                          <a:spcPct val="115000"/>
                        </a:lnSpc>
                        <a:spcAft>
                          <a:spcPts val="0"/>
                        </a:spcAft>
                      </a:pPr>
                      <a:r>
                        <a:rPr lang="it-IT" sz="900" i="0" dirty="0" smtClean="0">
                          <a:latin typeface="Times New Roman" pitchFamily="18" charset="0"/>
                          <a:ea typeface="Calibri"/>
                          <a:cs typeface="Times New Roman" pitchFamily="18" charset="0"/>
                        </a:rPr>
                        <a:t>ore 15 .00</a:t>
                      </a:r>
                      <a:endParaRPr lang="it-IT" sz="900" i="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i="0" dirty="0" smtClean="0">
                          <a:latin typeface="Times New Roman" pitchFamily="18" charset="0"/>
                          <a:ea typeface="Calibri"/>
                          <a:cs typeface="Times New Roman" pitchFamily="18" charset="0"/>
                        </a:rPr>
                        <a:t>Casa di Riposo </a:t>
                      </a:r>
                      <a:r>
                        <a:rPr lang="it-IT" sz="900" i="0" dirty="0" err="1" smtClean="0">
                          <a:latin typeface="Times New Roman" pitchFamily="18" charset="0"/>
                          <a:ea typeface="Calibri"/>
                          <a:cs typeface="Times New Roman" pitchFamily="18" charset="0"/>
                        </a:rPr>
                        <a:t>Plattis</a:t>
                      </a:r>
                      <a:r>
                        <a:rPr lang="it-IT" sz="900" i="0" dirty="0" smtClean="0">
                          <a:latin typeface="Times New Roman" pitchFamily="18" charset="0"/>
                          <a:ea typeface="Calibri"/>
                          <a:cs typeface="Times New Roman" pitchFamily="18" charset="0"/>
                        </a:rPr>
                        <a:t> Cento</a:t>
                      </a:r>
                      <a:endParaRPr lang="it-IT" sz="900" i="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nSpc>
                          <a:spcPct val="115000"/>
                        </a:lnSpc>
                        <a:spcAft>
                          <a:spcPts val="0"/>
                        </a:spcAft>
                      </a:pPr>
                      <a:r>
                        <a:rPr lang="it-IT" sz="900" dirty="0" smtClean="0">
                          <a:latin typeface="Times New Roman" pitchFamily="18" charset="0"/>
                          <a:ea typeface="Calibri"/>
                          <a:cs typeface="Times New Roman" pitchFamily="18" charset="0"/>
                        </a:rPr>
                        <a:t>119-Presentazione di un volume di testi inediti di </a:t>
                      </a:r>
                      <a:r>
                        <a:rPr lang="it-IT" sz="900" dirty="0" err="1" smtClean="0">
                          <a:latin typeface="Times New Roman" pitchFamily="18" charset="0"/>
                          <a:ea typeface="Calibri"/>
                          <a:cs typeface="Times New Roman" pitchFamily="18" charset="0"/>
                        </a:rPr>
                        <a:t>Nerina</a:t>
                      </a:r>
                      <a:r>
                        <a:rPr lang="it-IT" sz="900" dirty="0" smtClean="0">
                          <a:latin typeface="Times New Roman" pitchFamily="18" charset="0"/>
                          <a:ea typeface="Calibri"/>
                          <a:cs typeface="Times New Roman" pitchFamily="18" charset="0"/>
                        </a:rPr>
                        <a:t> Vitali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"Canti di tradizione orale raccolti nel Centese“" a cura di Gian Paolo Borghi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Comune di Cento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13/3/2026</a:t>
                      </a:r>
                    </a:p>
                    <a:p>
                      <a:pPr algn="l">
                        <a:lnSpc>
                          <a:spcPct val="115000"/>
                        </a:lnSpc>
                        <a:spcAft>
                          <a:spcPts val="0"/>
                        </a:spcAft>
                      </a:pPr>
                      <a:r>
                        <a:rPr lang="it-IT" sz="900" dirty="0" smtClean="0">
                          <a:latin typeface="Times New Roman" pitchFamily="18" charset="0"/>
                          <a:ea typeface="Calibri"/>
                          <a:cs typeface="Times New Roman" pitchFamily="18" charset="0"/>
                        </a:rPr>
                        <a:t> ore 17.30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Palazzo del Governatore di Cento - Sala "F </a:t>
                      </a:r>
                      <a:r>
                        <a:rPr lang="it-IT" sz="900" dirty="0" err="1" smtClean="0">
                          <a:latin typeface="Times New Roman" pitchFamily="18" charset="0"/>
                          <a:ea typeface="Calibri"/>
                          <a:cs typeface="Times New Roman" pitchFamily="18" charset="0"/>
                        </a:rPr>
                        <a:t>Zarri</a:t>
                      </a:r>
                      <a:r>
                        <a:rPr lang="it-IT" sz="900" dirty="0" smtClean="0">
                          <a:latin typeface="Times New Roman" pitchFamily="18" charset="0"/>
                          <a:ea typeface="Calibri"/>
                          <a:cs typeface="Times New Roman" pitchFamily="18" charset="0"/>
                        </a:rPr>
                        <a:t>" Piazza Guercino, 39 - Cento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22</a:t>
            </a:fld>
            <a:endParaRPr lang="it-IT"/>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404664"/>
          <a:ext cx="8496942" cy="5710784"/>
        </p:xfrm>
        <a:graphic>
          <a:graphicData uri="http://schemas.openxmlformats.org/drawingml/2006/table">
            <a:tbl>
              <a:tblPr/>
              <a:tblGrid>
                <a:gridCol w="1699153"/>
                <a:gridCol w="1699153"/>
                <a:gridCol w="1699153"/>
                <a:gridCol w="1060718"/>
                <a:gridCol w="2338765"/>
              </a:tblGrid>
              <a:tr h="423211">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3640">
                <a:tc>
                  <a:txBody>
                    <a:bodyPr/>
                    <a:lstStyle/>
                    <a:p>
                      <a:pPr>
                        <a:lnSpc>
                          <a:spcPct val="115000"/>
                        </a:lnSpc>
                        <a:spcAft>
                          <a:spcPts val="0"/>
                        </a:spcAft>
                      </a:pPr>
                      <a:r>
                        <a:rPr lang="it-IT" sz="900" dirty="0" smtClean="0">
                          <a:latin typeface="Times New Roman" pitchFamily="18" charset="0"/>
                          <a:ea typeface="Calibri"/>
                          <a:cs typeface="Times New Roman" pitchFamily="18" charset="0"/>
                        </a:rPr>
                        <a:t>120-Tavola Rotonda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Fare impresa, fare rete,</a:t>
                      </a:r>
                    </a:p>
                    <a:p>
                      <a:pPr>
                        <a:lnSpc>
                          <a:spcPct val="115000"/>
                        </a:lnSpc>
                        <a:spcAft>
                          <a:spcPts val="0"/>
                        </a:spcAft>
                      </a:pPr>
                      <a:r>
                        <a:rPr lang="it-IT" sz="900" dirty="0" smtClean="0">
                          <a:latin typeface="Times New Roman" pitchFamily="18" charset="0"/>
                          <a:ea typeface="Calibri"/>
                          <a:cs typeface="Times New Roman" pitchFamily="18" charset="0"/>
                        </a:rPr>
                        <a:t>cambiare prospettiva: le</a:t>
                      </a:r>
                    </a:p>
                    <a:p>
                      <a:pPr>
                        <a:lnSpc>
                          <a:spcPct val="115000"/>
                        </a:lnSpc>
                        <a:spcAft>
                          <a:spcPts val="0"/>
                        </a:spcAft>
                      </a:pPr>
                      <a:r>
                        <a:rPr lang="it-IT" sz="900" dirty="0" smtClean="0">
                          <a:latin typeface="Times New Roman" pitchFamily="18" charset="0"/>
                          <a:ea typeface="Calibri"/>
                          <a:cs typeface="Times New Roman" pitchFamily="18" charset="0"/>
                        </a:rPr>
                        <a:t>imprenditrici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in scena contro gli stereotipi”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pitchFamily="18" charset="0"/>
                          <a:ea typeface="Calibri"/>
                          <a:cs typeface="Times New Roman" pitchFamily="18" charset="0"/>
                        </a:rPr>
                        <a:t>Coop.va</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Cidas</a:t>
                      </a:r>
                      <a:r>
                        <a:rPr lang="it-IT" sz="900" dirty="0" smtClean="0">
                          <a:latin typeface="Times New Roman" pitchFamily="18" charset="0"/>
                          <a:ea typeface="Calibri"/>
                          <a:cs typeface="Times New Roman" pitchFamily="18" charset="0"/>
                        </a:rPr>
                        <a:t>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aseline="0" dirty="0" smtClean="0">
                          <a:latin typeface="Times New Roman" pitchFamily="18" charset="0"/>
                          <a:ea typeface="Calibri"/>
                          <a:cs typeface="Times New Roman" pitchFamily="18" charset="0"/>
                        </a:rPr>
                        <a:t>13/3/2026 </a:t>
                      </a:r>
                    </a:p>
                    <a:p>
                      <a:pPr>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17.30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Palazzo Bellini, Comacchio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9382">
                <a:tc>
                  <a:txBody>
                    <a:bodyPr/>
                    <a:lstStyle/>
                    <a:p>
                      <a:pPr>
                        <a:lnSpc>
                          <a:spcPct val="115000"/>
                        </a:lnSpc>
                        <a:spcAft>
                          <a:spcPts val="0"/>
                        </a:spcAft>
                      </a:pPr>
                      <a:r>
                        <a:rPr lang="it-IT" sz="900" dirty="0" smtClean="0">
                          <a:latin typeface="Times New Roman" pitchFamily="18" charset="0"/>
                          <a:ea typeface="Calibri"/>
                          <a:cs typeface="Times New Roman" pitchFamily="18" charset="0"/>
                        </a:rPr>
                        <a:t>121-Evento culturale</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Presentazione del libro “ Di</a:t>
                      </a:r>
                    </a:p>
                    <a:p>
                      <a:pPr>
                        <a:lnSpc>
                          <a:spcPct val="115000"/>
                        </a:lnSpc>
                        <a:spcAft>
                          <a:spcPts val="0"/>
                        </a:spcAft>
                      </a:pPr>
                      <a:r>
                        <a:rPr lang="it-IT" sz="900" dirty="0" smtClean="0">
                          <a:latin typeface="Times New Roman" pitchFamily="18" charset="0"/>
                          <a:ea typeface="Calibri"/>
                          <a:cs typeface="Times New Roman" pitchFamily="18" charset="0"/>
                        </a:rPr>
                        <a:t>un’altra voce sarà la paura”</a:t>
                      </a:r>
                    </a:p>
                    <a:p>
                      <a:pPr>
                        <a:lnSpc>
                          <a:spcPct val="115000"/>
                        </a:lnSpc>
                        <a:spcAft>
                          <a:spcPts val="0"/>
                        </a:spcAft>
                      </a:pPr>
                      <a:r>
                        <a:rPr lang="it-IT" sz="900" dirty="0" smtClean="0">
                          <a:latin typeface="Times New Roman" pitchFamily="18" charset="0"/>
                          <a:ea typeface="Calibri"/>
                          <a:cs typeface="Times New Roman" pitchFamily="18" charset="0"/>
                        </a:rPr>
                        <a:t>di Y. Cruz </a:t>
                      </a:r>
                      <a:r>
                        <a:rPr lang="it-IT" sz="900" dirty="0" err="1" smtClean="0">
                          <a:latin typeface="Times New Roman" pitchFamily="18" charset="0"/>
                          <a:ea typeface="Calibri"/>
                          <a:cs typeface="Times New Roman" pitchFamily="18" charset="0"/>
                        </a:rPr>
                        <a:t>Lezcano</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UDI, ANPI e della Biblioteca</a:t>
                      </a:r>
                    </a:p>
                    <a:p>
                      <a:pPr>
                        <a:lnSpc>
                          <a:spcPct val="115000"/>
                        </a:lnSpc>
                        <a:spcAft>
                          <a:spcPts val="0"/>
                        </a:spcAft>
                      </a:pPr>
                      <a:r>
                        <a:rPr lang="it-IT" sz="900" dirty="0" smtClean="0">
                          <a:latin typeface="Times New Roman" pitchFamily="18" charset="0"/>
                          <a:ea typeface="Calibri"/>
                          <a:cs typeface="Times New Roman" pitchFamily="18" charset="0"/>
                        </a:rPr>
                        <a:t>Civica </a:t>
                      </a:r>
                      <a:r>
                        <a:rPr lang="it-IT" sz="900" dirty="0" err="1" smtClean="0">
                          <a:latin typeface="Times New Roman" pitchFamily="18" charset="0"/>
                          <a:ea typeface="Calibri"/>
                          <a:cs typeface="Times New Roman" pitchFamily="18" charset="0"/>
                        </a:rPr>
                        <a:t>L.A.Muratori</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13/3/2026</a:t>
                      </a:r>
                    </a:p>
                    <a:p>
                      <a:pPr>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15.30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Sala Polivalente, Comacchio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3640">
                <a:tc>
                  <a:txBody>
                    <a:bodyPr/>
                    <a:lstStyle/>
                    <a:p>
                      <a:pPr>
                        <a:lnSpc>
                          <a:spcPct val="115000"/>
                        </a:lnSpc>
                        <a:spcAft>
                          <a:spcPts val="0"/>
                        </a:spcAft>
                      </a:pPr>
                      <a:r>
                        <a:rPr lang="it-IT" sz="900" dirty="0" smtClean="0">
                          <a:latin typeface="Times New Roman" pitchFamily="18" charset="0"/>
                          <a:ea typeface="Calibri"/>
                          <a:cs typeface="Times New Roman" pitchFamily="18" charset="0"/>
                        </a:rPr>
                        <a:t> 122-Incontro pubblico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Restituzione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del progetto di scrittura</a:t>
                      </a:r>
                    </a:p>
                    <a:p>
                      <a:pPr>
                        <a:lnSpc>
                          <a:spcPct val="115000"/>
                        </a:lnSpc>
                        <a:spcAft>
                          <a:spcPts val="0"/>
                        </a:spcAft>
                      </a:pPr>
                      <a:r>
                        <a:rPr lang="it-IT" sz="900" dirty="0" smtClean="0">
                          <a:latin typeface="Times New Roman" pitchFamily="18" charset="0"/>
                          <a:ea typeface="Calibri"/>
                          <a:cs typeface="Times New Roman" pitchFamily="18" charset="0"/>
                        </a:rPr>
                        <a:t>creativa ed inaugurazione</a:t>
                      </a:r>
                      <a:r>
                        <a:rPr lang="it-IT" sz="900" baseline="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Frigobook</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bookcrossing</a:t>
                      </a:r>
                      <a:r>
                        <a:rPr lang="it-IT" sz="900" dirty="0" smtClean="0">
                          <a:latin typeface="Times New Roman" pitchFamily="18" charset="0"/>
                          <a:ea typeface="Calibri"/>
                          <a:cs typeface="Times New Roman" pitchFamily="18" charset="0"/>
                        </a:rPr>
                        <a:t> con</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libri al femminile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UDI Spazio Donna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14/3/2026,</a:t>
                      </a:r>
                    </a:p>
                    <a:p>
                      <a:pPr>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16.00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Sala Polivalente, Comacchio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3640">
                <a:tc>
                  <a:txBody>
                    <a:bodyPr/>
                    <a:lstStyle/>
                    <a:p>
                      <a:pPr>
                        <a:lnSpc>
                          <a:spcPct val="115000"/>
                        </a:lnSpc>
                        <a:spcAft>
                          <a:spcPts val="0"/>
                        </a:spcAft>
                      </a:pPr>
                      <a:r>
                        <a:rPr lang="it-IT" sz="900" dirty="0" smtClean="0">
                          <a:solidFill>
                            <a:schemeClr val="tx1"/>
                          </a:solidFill>
                          <a:latin typeface="Times New Roman" pitchFamily="18" charset="0"/>
                          <a:ea typeface="Calibri"/>
                          <a:cs typeface="Times New Roman" pitchFamily="18" charset="0"/>
                        </a:rPr>
                        <a:t>123-Evento culturale</a:t>
                      </a:r>
                    </a:p>
                    <a:p>
                      <a:pPr>
                        <a:lnSpc>
                          <a:spcPct val="115000"/>
                        </a:lnSpc>
                        <a:spcAft>
                          <a:spcPts val="0"/>
                        </a:spcAft>
                      </a:pPr>
                      <a:endParaRPr lang="it-IT" sz="900" dirty="0" smtClean="0">
                        <a:solidFill>
                          <a:schemeClr val="tx1"/>
                        </a:solidFill>
                        <a:latin typeface="Times New Roman" pitchFamily="18" charset="0"/>
                        <a:ea typeface="Calibri"/>
                        <a:cs typeface="Times New Roman" pitchFamily="18" charset="0"/>
                      </a:endParaRPr>
                    </a:p>
                    <a:p>
                      <a:pPr>
                        <a:lnSpc>
                          <a:spcPct val="115000"/>
                        </a:lnSpc>
                        <a:spcAft>
                          <a:spcPts val="0"/>
                        </a:spcAft>
                      </a:pPr>
                      <a:endParaRPr lang="it-IT" sz="900" dirty="0" smtClean="0">
                        <a:solidFill>
                          <a:schemeClr val="tx1"/>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solidFill>
                            <a:schemeClr val="tx1"/>
                          </a:solidFill>
                          <a:latin typeface="Times New Roman" pitchFamily="18" charset="0"/>
                          <a:ea typeface="Calibri"/>
                          <a:cs typeface="Times New Roman" pitchFamily="18" charset="0"/>
                        </a:rPr>
                        <a:t>Inaugurazione Panchina</a:t>
                      </a:r>
                    </a:p>
                    <a:p>
                      <a:pPr>
                        <a:lnSpc>
                          <a:spcPct val="115000"/>
                        </a:lnSpc>
                        <a:spcAft>
                          <a:spcPts val="0"/>
                        </a:spcAft>
                      </a:pPr>
                      <a:r>
                        <a:rPr lang="it-IT" sz="900" dirty="0" smtClean="0">
                          <a:solidFill>
                            <a:schemeClr val="tx1"/>
                          </a:solidFill>
                          <a:latin typeface="Times New Roman" pitchFamily="18" charset="0"/>
                          <a:ea typeface="Calibri"/>
                          <a:cs typeface="Times New Roman" pitchFamily="18" charset="0"/>
                        </a:rPr>
                        <a:t>Rossa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solidFill>
                            <a:schemeClr val="tx1"/>
                          </a:solidFill>
                          <a:latin typeface="Times New Roman" pitchFamily="18" charset="0"/>
                          <a:ea typeface="Calibri"/>
                          <a:cs typeface="Times New Roman" pitchFamily="18" charset="0"/>
                        </a:rPr>
                        <a:t>Comune di Poggio </a:t>
                      </a:r>
                      <a:r>
                        <a:rPr lang="it-IT" sz="900" dirty="0" err="1" smtClean="0">
                          <a:solidFill>
                            <a:schemeClr val="tx1"/>
                          </a:solidFill>
                          <a:latin typeface="Times New Roman" pitchFamily="18" charset="0"/>
                          <a:ea typeface="Calibri"/>
                          <a:cs typeface="Times New Roman" pitchFamily="18" charset="0"/>
                        </a:rPr>
                        <a:t>Renatico</a:t>
                      </a:r>
                      <a:r>
                        <a:rPr lang="it-IT" sz="900" dirty="0" smtClean="0">
                          <a:solidFill>
                            <a:schemeClr val="tx1"/>
                          </a:solidFill>
                          <a:latin typeface="Times New Roman" pitchFamily="18" charset="0"/>
                          <a:ea typeface="Calibri"/>
                          <a:cs typeface="Times New Roman" pitchFamily="18" charset="0"/>
                        </a:rPr>
                        <a:t> </a:t>
                      </a:r>
                      <a:endParaRPr lang="it-IT" sz="900" dirty="0">
                        <a:solidFill>
                          <a:schemeClr val="tx1"/>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solidFill>
                            <a:schemeClr val="tx1"/>
                          </a:solidFill>
                          <a:latin typeface="Times New Roman" pitchFamily="18" charset="0"/>
                          <a:ea typeface="Calibri"/>
                          <a:cs typeface="Times New Roman" pitchFamily="18" charset="0"/>
                        </a:rPr>
                        <a:t>15/03/2026</a:t>
                      </a:r>
                    </a:p>
                    <a:p>
                      <a:pPr>
                        <a:lnSpc>
                          <a:spcPct val="115000"/>
                        </a:lnSpc>
                        <a:spcAft>
                          <a:spcPts val="0"/>
                        </a:spcAft>
                      </a:pPr>
                      <a:r>
                        <a:rPr lang="it-IT" sz="900" dirty="0" smtClean="0">
                          <a:solidFill>
                            <a:schemeClr val="tx1"/>
                          </a:solidFill>
                          <a:latin typeface="Times New Roman" pitchFamily="18" charset="0"/>
                          <a:ea typeface="Calibri"/>
                          <a:cs typeface="Times New Roman" pitchFamily="18" charset="0"/>
                        </a:rPr>
                        <a:t>orario da definire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solidFill>
                            <a:schemeClr val="tx1"/>
                          </a:solidFill>
                          <a:latin typeface="Times New Roman" pitchFamily="18" charset="0"/>
                          <a:ea typeface="Calibri"/>
                          <a:cs typeface="Times New Roman" pitchFamily="18" charset="0"/>
                        </a:rPr>
                        <a:t>Piazza frazione Gallo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3640">
                <a:tc>
                  <a:txBody>
                    <a:bodyPr/>
                    <a:lstStyle/>
                    <a:p>
                      <a:pPr>
                        <a:lnSpc>
                          <a:spcPct val="115000"/>
                        </a:lnSpc>
                        <a:spcAft>
                          <a:spcPts val="0"/>
                        </a:spcAft>
                      </a:pPr>
                      <a:r>
                        <a:rPr lang="it-IT" sz="900" dirty="0" smtClean="0">
                          <a:latin typeface="Times New Roman" pitchFamily="18" charset="0"/>
                          <a:ea typeface="Calibri"/>
                          <a:cs typeface="Times New Roman" pitchFamily="18" charset="0"/>
                        </a:rPr>
                        <a:t>124-Evento pubblico</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Libri per bambine 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bambini...crescere alla pari”</a:t>
                      </a:r>
                    </a:p>
                    <a:p>
                      <a:pPr>
                        <a:lnSpc>
                          <a:spcPct val="115000"/>
                        </a:lnSpc>
                        <a:spcAft>
                          <a:spcPts val="0"/>
                        </a:spcAft>
                      </a:pPr>
                      <a:r>
                        <a:rPr lang="it-IT" sz="900" dirty="0" smtClean="0">
                          <a:latin typeface="Times New Roman" pitchFamily="18" charset="0"/>
                          <a:ea typeface="Calibri"/>
                          <a:cs typeface="Times New Roman" pitchFamily="18" charset="0"/>
                        </a:rPr>
                        <a:t>Letture rivolte al territorio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Coop.va</a:t>
                      </a:r>
                      <a:r>
                        <a:rPr lang="it-IT" sz="900" dirty="0" smtClean="0">
                          <a:latin typeface="Times New Roman" pitchFamily="18" charset="0"/>
                          <a:ea typeface="Calibri"/>
                          <a:cs typeface="Times New Roman" pitchFamily="18" charset="0"/>
                        </a:rPr>
                        <a:t> sociale</a:t>
                      </a:r>
                    </a:p>
                    <a:p>
                      <a:pPr>
                        <a:lnSpc>
                          <a:spcPct val="115000"/>
                        </a:lnSpc>
                        <a:spcAft>
                          <a:spcPts val="0"/>
                        </a:spcAft>
                      </a:pPr>
                      <a:r>
                        <a:rPr lang="it-IT" sz="900" dirty="0" err="1" smtClean="0">
                          <a:latin typeface="Times New Roman" pitchFamily="18" charset="0"/>
                          <a:ea typeface="Calibri"/>
                          <a:cs typeface="Times New Roman" pitchFamily="18" charset="0"/>
                        </a:rPr>
                        <a:t>Girogirotondo</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21/32026,</a:t>
                      </a:r>
                    </a:p>
                    <a:p>
                      <a:pPr>
                        <a:lnSpc>
                          <a:spcPct val="115000"/>
                        </a:lnSpc>
                        <a:spcAft>
                          <a:spcPts val="0"/>
                        </a:spcAft>
                      </a:pPr>
                      <a:r>
                        <a:rPr lang="it-IT" sz="900" dirty="0" smtClean="0">
                          <a:latin typeface="Times New Roman" pitchFamily="18" charset="0"/>
                          <a:ea typeface="Calibri"/>
                          <a:cs typeface="Times New Roman" pitchFamily="18" charset="0"/>
                        </a:rPr>
                        <a:t> 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16.30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Gallerie Centro Commerciale </a:t>
                      </a:r>
                      <a:r>
                        <a:rPr lang="it-IT" sz="900" dirty="0" err="1" smtClean="0">
                          <a:latin typeface="Times New Roman" pitchFamily="18" charset="0"/>
                          <a:ea typeface="Calibri"/>
                          <a:cs typeface="Times New Roman" pitchFamily="18" charset="0"/>
                        </a:rPr>
                        <a:t>Bennet</a:t>
                      </a:r>
                      <a:r>
                        <a:rPr lang="it-IT" sz="900" dirty="0" smtClean="0">
                          <a:latin typeface="Times New Roman" pitchFamily="18" charset="0"/>
                          <a:ea typeface="Calibri"/>
                          <a:cs typeface="Times New Roman" pitchFamily="18" charset="0"/>
                        </a:rPr>
                        <a:t>,</a:t>
                      </a:r>
                    </a:p>
                    <a:p>
                      <a:pPr>
                        <a:lnSpc>
                          <a:spcPct val="115000"/>
                        </a:lnSpc>
                        <a:spcAft>
                          <a:spcPts val="0"/>
                        </a:spcAft>
                      </a:pPr>
                      <a:r>
                        <a:rPr lang="it-IT" sz="900" dirty="0" err="1" smtClean="0">
                          <a:latin typeface="Times New Roman" pitchFamily="18" charset="0"/>
                          <a:ea typeface="Calibri"/>
                          <a:cs typeface="Times New Roman" pitchFamily="18" charset="0"/>
                        </a:rPr>
                        <a:t>Portogaribaldi</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3640">
                <a:tc>
                  <a:txBody>
                    <a:bodyPr/>
                    <a:lstStyle/>
                    <a:p>
                      <a:pPr>
                        <a:lnSpc>
                          <a:spcPct val="115000"/>
                        </a:lnSpc>
                        <a:spcAft>
                          <a:spcPts val="0"/>
                        </a:spcAft>
                      </a:pPr>
                      <a:r>
                        <a:rPr lang="it-IT" sz="900" dirty="0" smtClean="0">
                          <a:latin typeface="Times New Roman" pitchFamily="18" charset="0"/>
                          <a:ea typeface="Calibri"/>
                          <a:cs typeface="Times New Roman" pitchFamily="18" charset="0"/>
                        </a:rPr>
                        <a:t>125-Visione del documentario-</a:t>
                      </a:r>
                    </a:p>
                    <a:p>
                      <a:pPr>
                        <a:lnSpc>
                          <a:spcPct val="115000"/>
                        </a:lnSpc>
                        <a:spcAft>
                          <a:spcPts val="0"/>
                        </a:spcAft>
                      </a:pPr>
                      <a:r>
                        <a:rPr lang="it-IT" sz="900" dirty="0" smtClean="0">
                          <a:latin typeface="Times New Roman" pitchFamily="18" charset="0"/>
                          <a:ea typeface="Calibri"/>
                          <a:cs typeface="Times New Roman" pitchFamily="18" charset="0"/>
                        </a:rPr>
                        <a:t>intervista “Esserci per</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contare” realizzato da SPI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CGIL sul tema delle donne di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diversa generazione nel</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mondo del lavoro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ESSERCI PER CONTARE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SPI CGIL + BIBLIOTECA</a:t>
                      </a:r>
                    </a:p>
                    <a:p>
                      <a:pPr>
                        <a:lnSpc>
                          <a:spcPct val="115000"/>
                        </a:lnSpc>
                        <a:spcAft>
                          <a:spcPts val="0"/>
                        </a:spcAft>
                      </a:pPr>
                      <a:r>
                        <a:rPr lang="it-IT" sz="900" dirty="0" smtClean="0">
                          <a:latin typeface="Times New Roman" pitchFamily="18" charset="0"/>
                          <a:ea typeface="Calibri"/>
                          <a:cs typeface="Times New Roman" pitchFamily="18" charset="0"/>
                        </a:rPr>
                        <a:t>COMUNALE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30/03/2026 </a:t>
                      </a:r>
                    </a:p>
                    <a:p>
                      <a:pPr>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17.00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Biblioteca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Comunale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“MARIO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SOLDATI”</a:t>
                      </a:r>
                    </a:p>
                    <a:p>
                      <a:pPr>
                        <a:lnSpc>
                          <a:spcPct val="115000"/>
                        </a:lnSpc>
                        <a:spcAft>
                          <a:spcPts val="0"/>
                        </a:spcAft>
                      </a:pPr>
                      <a:r>
                        <a:rPr lang="it-IT" sz="900" dirty="0" err="1" smtClean="0">
                          <a:latin typeface="Times New Roman" pitchFamily="18" charset="0"/>
                          <a:ea typeface="Calibri"/>
                          <a:cs typeface="Times New Roman" pitchFamily="18" charset="0"/>
                        </a:rPr>
                        <a:t>Ostellato</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23</a:t>
            </a:fld>
            <a:endParaRPr lang="it-IT"/>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764703"/>
          <a:ext cx="8496942" cy="5364471"/>
        </p:xfrm>
        <a:graphic>
          <a:graphicData uri="http://schemas.openxmlformats.org/drawingml/2006/table">
            <a:tbl>
              <a:tblPr/>
              <a:tblGrid>
                <a:gridCol w="1699153"/>
                <a:gridCol w="1699153"/>
                <a:gridCol w="1699153"/>
                <a:gridCol w="1060718"/>
                <a:gridCol w="2338765"/>
              </a:tblGrid>
              <a:tr h="720081">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nSpc>
                          <a:spcPct val="115000"/>
                        </a:lnSpc>
                        <a:spcAft>
                          <a:spcPts val="0"/>
                        </a:spcAft>
                      </a:pPr>
                      <a:r>
                        <a:rPr lang="it-IT" sz="900" dirty="0" smtClean="0">
                          <a:latin typeface="Times New Roman" pitchFamily="18" charset="0"/>
                          <a:ea typeface="Calibri"/>
                          <a:cs typeface="Times New Roman" pitchFamily="18" charset="0"/>
                        </a:rPr>
                        <a:t>126-Evento formativo che coinvolgerà tutte le 16 classi della scuola secondaria di primo grado.  Mostra finale dei lavori degli studenti nei locali delle due sedi scolastiche. Alcuni lavori saranno pubblicati sul Giornalino on </a:t>
                      </a:r>
                      <a:r>
                        <a:rPr lang="it-IT" sz="900" dirty="0" err="1" smtClean="0">
                          <a:latin typeface="Times New Roman" pitchFamily="18" charset="0"/>
                          <a:ea typeface="Calibri"/>
                          <a:cs typeface="Times New Roman" pitchFamily="18" charset="0"/>
                        </a:rPr>
                        <a:t>line</a:t>
                      </a:r>
                      <a:r>
                        <a:rPr lang="it-IT" sz="900" dirty="0" smtClean="0">
                          <a:latin typeface="Times New Roman" pitchFamily="18" charset="0"/>
                          <a:ea typeface="Calibri"/>
                          <a:cs typeface="Times New Roman" pitchFamily="18" charset="0"/>
                        </a:rPr>
                        <a:t> della scuola “Dante News”</a:t>
                      </a:r>
                    </a:p>
                    <a:p>
                      <a:pP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 “Voci di donne, voci di libertà”</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IC 5 Dante Alighieri Ferrara Scuola secondaria di I grado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Settimana dall’8 marzo al 20 marzo 2026  nelle mattinate  in orario scolastico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Sedi Via </a:t>
                      </a:r>
                      <a:r>
                        <a:rPr lang="it-IT" sz="900" dirty="0" err="1" smtClean="0">
                          <a:latin typeface="Times New Roman" pitchFamily="18" charset="0"/>
                          <a:ea typeface="Calibri"/>
                          <a:cs typeface="Times New Roman" pitchFamily="18" charset="0"/>
                        </a:rPr>
                        <a:t>Camposabbionario</a:t>
                      </a:r>
                      <a:r>
                        <a:rPr lang="it-IT" sz="900" dirty="0" smtClean="0">
                          <a:latin typeface="Times New Roman" pitchFamily="18" charset="0"/>
                          <a:ea typeface="Calibri"/>
                          <a:cs typeface="Times New Roman" pitchFamily="18" charset="0"/>
                        </a:rPr>
                        <a:t>  e  succursale Via </a:t>
                      </a:r>
                      <a:r>
                        <a:rPr lang="it-IT" sz="900" dirty="0" err="1" smtClean="0">
                          <a:latin typeface="Times New Roman" pitchFamily="18" charset="0"/>
                          <a:ea typeface="Calibri"/>
                          <a:cs typeface="Times New Roman" pitchFamily="18" charset="0"/>
                        </a:rPr>
                        <a:t>Borgodisotto</a:t>
                      </a:r>
                      <a:r>
                        <a:rPr lang="it-IT" sz="900" dirty="0" smtClean="0">
                          <a:latin typeface="Times New Roman" pitchFamily="18" charset="0"/>
                          <a:ea typeface="Calibri"/>
                          <a:cs typeface="Times New Roman" pitchFamily="18" charset="0"/>
                        </a:rPr>
                        <a:t>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nSpc>
                          <a:spcPct val="115000"/>
                        </a:lnSpc>
                        <a:spcAft>
                          <a:spcPts val="0"/>
                        </a:spcAft>
                      </a:pPr>
                      <a:r>
                        <a:rPr lang="it-IT" sz="900" dirty="0" smtClean="0">
                          <a:latin typeface="Times New Roman" pitchFamily="18" charset="0"/>
                          <a:ea typeface="Calibri"/>
                          <a:cs typeface="Times New Roman" pitchFamily="18" charset="0"/>
                        </a:rPr>
                        <a:t>127-Attraverso miti e leggende, figure storiche e protagoniste del Novecento, gli studenti e le studentesse saranno guidati alla scoperta delle donne che hanno lasciato un segno nella storia e che rappresentano ancora oggi un esempio di coraggio, intelligenza e libertà</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700" dirty="0" smtClean="0">
                          <a:latin typeface="Times New Roman" pitchFamily="18" charset="0"/>
                          <a:ea typeface="Calibri"/>
                          <a:cs typeface="Times New Roman" pitchFamily="18" charset="0"/>
                        </a:rPr>
                        <a:t>CLASSI PRIME:“Donne nei miti  e nelle leggende” o Lettura e riscrittura creativa di miti con protagoniste femminili (Penelope, Atena,...). o Realizzazione di schede illustrate con brevi testi e disegni sulle figure studiate. o! Prodotto finale: cartelloni  illustrati </a:t>
                      </a:r>
                    </a:p>
                    <a:p>
                      <a:pPr algn="l">
                        <a:lnSpc>
                          <a:spcPct val="115000"/>
                        </a:lnSpc>
                        <a:spcAft>
                          <a:spcPts val="0"/>
                        </a:spcAft>
                      </a:pPr>
                      <a:endParaRPr lang="it-IT" sz="700" dirty="0" smtClean="0">
                        <a:latin typeface="Times New Roman" pitchFamily="18" charset="0"/>
                        <a:ea typeface="Calibri"/>
                        <a:cs typeface="Times New Roman" pitchFamily="18" charset="0"/>
                      </a:endParaRPr>
                    </a:p>
                    <a:p>
                      <a:pPr algn="l">
                        <a:lnSpc>
                          <a:spcPct val="115000"/>
                        </a:lnSpc>
                        <a:spcAft>
                          <a:spcPts val="0"/>
                        </a:spcAft>
                      </a:pPr>
                      <a:r>
                        <a:rPr lang="it-IT" sz="700" dirty="0" smtClean="0">
                          <a:latin typeface="Times New Roman" pitchFamily="18" charset="0"/>
                          <a:ea typeface="Calibri"/>
                          <a:cs typeface="Times New Roman" pitchFamily="18" charset="0"/>
                        </a:rPr>
                        <a:t>CLASSI SECONDE:Approfondimento su </a:t>
                      </a:r>
                      <a:r>
                        <a:rPr lang="it-IT" sz="700" dirty="0" err="1" smtClean="0">
                          <a:latin typeface="Times New Roman" pitchFamily="18" charset="0"/>
                          <a:ea typeface="Calibri"/>
                          <a:cs typeface="Times New Roman" pitchFamily="18" charset="0"/>
                        </a:rPr>
                        <a:t>Olympe</a:t>
                      </a:r>
                      <a:r>
                        <a:rPr lang="it-IT" sz="700" dirty="0" smtClean="0">
                          <a:latin typeface="Times New Roman" pitchFamily="18" charset="0"/>
                          <a:ea typeface="Calibri"/>
                          <a:cs typeface="Times New Roman" pitchFamily="18" charset="0"/>
                        </a:rPr>
                        <a:t> de </a:t>
                      </a:r>
                      <a:r>
                        <a:rPr lang="it-IT" sz="700" dirty="0" err="1" smtClean="0">
                          <a:latin typeface="Times New Roman" pitchFamily="18" charset="0"/>
                          <a:ea typeface="Calibri"/>
                          <a:cs typeface="Times New Roman" pitchFamily="18" charset="0"/>
                        </a:rPr>
                        <a:t>Gouges</a:t>
                      </a:r>
                      <a:r>
                        <a:rPr lang="it-IT" sz="700" dirty="0" smtClean="0">
                          <a:latin typeface="Times New Roman" pitchFamily="18" charset="0"/>
                          <a:ea typeface="Calibri"/>
                          <a:cs typeface="Times New Roman" pitchFamily="18" charset="0"/>
                        </a:rPr>
                        <a:t> e la Dichiarazione dei diritti della donna e della cittadina. o Laboratorio di scrittura: intervista immaginaria ad </a:t>
                      </a:r>
                      <a:r>
                        <a:rPr lang="it-IT" sz="700" dirty="0" err="1" smtClean="0">
                          <a:latin typeface="Times New Roman" pitchFamily="18" charset="0"/>
                          <a:ea typeface="Calibri"/>
                          <a:cs typeface="Times New Roman" pitchFamily="18" charset="0"/>
                        </a:rPr>
                        <a:t>Olympe</a:t>
                      </a:r>
                      <a:r>
                        <a:rPr lang="it-IT" sz="700" dirty="0" smtClean="0">
                          <a:latin typeface="Times New Roman" pitchFamily="18" charset="0"/>
                          <a:ea typeface="Calibri"/>
                          <a:cs typeface="Times New Roman" pitchFamily="18" charset="0"/>
                        </a:rPr>
                        <a:t> da parte di una ragazza di oggi. o! Prodotto finale: cartelloni illustrati e/o video </a:t>
                      </a:r>
                    </a:p>
                    <a:p>
                      <a:pPr algn="l">
                        <a:lnSpc>
                          <a:spcPct val="115000"/>
                        </a:lnSpc>
                        <a:spcAft>
                          <a:spcPts val="0"/>
                        </a:spcAft>
                      </a:pPr>
                      <a:endParaRPr lang="it-IT" sz="700" dirty="0" smtClean="0">
                        <a:latin typeface="Times New Roman" pitchFamily="18" charset="0"/>
                        <a:ea typeface="Calibri"/>
                        <a:cs typeface="Times New Roman" pitchFamily="18" charset="0"/>
                      </a:endParaRPr>
                    </a:p>
                    <a:p>
                      <a:pPr algn="l">
                        <a:lnSpc>
                          <a:spcPct val="115000"/>
                        </a:lnSpc>
                        <a:spcAft>
                          <a:spcPts val="0"/>
                        </a:spcAft>
                      </a:pPr>
                      <a:r>
                        <a:rPr lang="it-IT" sz="700" dirty="0" smtClean="0">
                          <a:latin typeface="Times New Roman" pitchFamily="18" charset="0"/>
                          <a:ea typeface="Calibri"/>
                          <a:cs typeface="Times New Roman" pitchFamily="18" charset="0"/>
                        </a:rPr>
                        <a:t>CLASSI TERZE :Donne del ’900 e di oggi o Ricerca su scienziate, politiche, scrittrici, partigiane, artiste del Novecento e contemporanee o Laboratorio di scrittura: composizione di brevi articoli o interviste immaginarie che raccontino la vita e le conquiste delle figure femminili individuate da ogni classe.  o! Prodotto finale: cartelloni illustrati e/o video</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IC 5 Dante Alighieri Ferrara Scuola secondaria di I grado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Settimana dall’8 marzo al 20 marzo 2026  nelle mattinate  in orario scolastico </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Settimana dall’8 marzo al 20 marzo 2026  nelle mattinate  in orario scolastico </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379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t-IT"/>
          </a:p>
        </p:txBody>
      </p:sp>
      <p:sp>
        <p:nvSpPr>
          <p:cNvPr id="33793" name="WordArt 1"/>
          <p:cNvSpPr>
            <a:spLocks noChangeArrowheads="1" noChangeShapeType="1" noTextEdit="1"/>
          </p:cNvSpPr>
          <p:nvPr/>
        </p:nvSpPr>
        <p:spPr bwMode="auto">
          <a:xfrm>
            <a:off x="251520" y="188640"/>
            <a:ext cx="8604448" cy="360040"/>
          </a:xfrm>
          <a:prstGeom prst="rect">
            <a:avLst/>
          </a:prstGeom>
        </p:spPr>
        <p:txBody>
          <a:bodyPr wrap="none" fromWordArt="1">
            <a:prstTxWarp prst="textPlain">
              <a:avLst>
                <a:gd name="adj" fmla="val 50000"/>
              </a:avLst>
            </a:prstTxWarp>
          </a:bodyPr>
          <a:lstStyle/>
          <a:p>
            <a:pPr algn="ctr" rtl="0"/>
            <a:r>
              <a:rPr lang="it-IT" sz="3600" kern="10" spc="0" dirty="0"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INIZIATIVE </a:t>
            </a:r>
            <a:r>
              <a:rPr lang="it-IT" sz="3600" kern="10" spc="0" dirty="0" err="1"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DI</a:t>
            </a:r>
            <a:r>
              <a:rPr lang="it-IT" sz="3600" kern="10" spc="0" dirty="0"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 SENSIBILIZZAZIONE NELLE SCUOLE </a:t>
            </a:r>
            <a:r>
              <a:rPr lang="it-IT" sz="3600" kern="10" spc="0" dirty="0" err="1"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DI</a:t>
            </a:r>
            <a:r>
              <a:rPr lang="it-IT" sz="3600" kern="10" spc="0" dirty="0"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 FERRARA E PROVINCIA</a:t>
            </a:r>
            <a:endParaRPr lang="it-IT" sz="3600" kern="10" spc="0" dirty="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endParaRPr>
          </a:p>
        </p:txBody>
      </p:sp>
      <p:sp>
        <p:nvSpPr>
          <p:cNvPr id="5" name="Segnaposto numero diapositiva 4"/>
          <p:cNvSpPr>
            <a:spLocks noGrp="1"/>
          </p:cNvSpPr>
          <p:nvPr>
            <p:ph type="sldNum" sz="quarter" idx="12"/>
          </p:nvPr>
        </p:nvSpPr>
        <p:spPr/>
        <p:txBody>
          <a:bodyPr/>
          <a:lstStyle/>
          <a:p>
            <a:fld id="{B007B441-5312-499D-93C3-6E37886527FA}" type="slidenum">
              <a:rPr lang="it-IT" smtClean="0"/>
              <a:pPr/>
              <a:t>24</a:t>
            </a:fld>
            <a:endParaRPr lang="it-IT"/>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105250"/>
          <a:ext cx="8424934" cy="6420094"/>
        </p:xfrm>
        <a:graphic>
          <a:graphicData uri="http://schemas.openxmlformats.org/drawingml/2006/table">
            <a:tbl>
              <a:tblPr/>
              <a:tblGrid>
                <a:gridCol w="1627145"/>
                <a:gridCol w="1699153"/>
                <a:gridCol w="1699153"/>
                <a:gridCol w="1060718"/>
                <a:gridCol w="2338765"/>
              </a:tblGrid>
              <a:tr h="792088">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128-Lectio</a:t>
                      </a:r>
                      <a:r>
                        <a:rPr lang="it-IT" sz="900" baseline="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Magistralis</a:t>
                      </a:r>
                      <a:r>
                        <a:rPr lang="it-IT" sz="900" dirty="0" smtClean="0">
                          <a:latin typeface="Times New Roman" pitchFamily="18" charset="0"/>
                          <a:ea typeface="Calibri"/>
                          <a:cs typeface="Times New Roman" pitchFamily="18" charset="0"/>
                        </a:rPr>
                        <a:t> riservata agli Istituti Scolastici Superiori di secondo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grado della città,</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“Ventuno. Le Donne che fecero la Costituzione”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Assessorato alle Pari Opportunità del Comune di Ferrara in collaborazione con Angela  </a:t>
                      </a:r>
                      <a:r>
                        <a:rPr lang="it-IT" sz="900" dirty="0" err="1" smtClean="0">
                          <a:latin typeface="Times New Roman" pitchFamily="18" charset="0"/>
                          <a:ea typeface="Calibri"/>
                          <a:cs typeface="Times New Roman" pitchFamily="18" charset="0"/>
                        </a:rPr>
                        <a:t>Iantosca</a:t>
                      </a: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27/2/2026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sarà possibile seguirla in streaming da remoto, collegandosi al canale</a:t>
                      </a:r>
                      <a:r>
                        <a:rPr lang="it-IT" sz="900" baseline="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youtube</a:t>
                      </a:r>
                      <a:r>
                        <a:rPr lang="it-IT" sz="900" dirty="0" smtClean="0">
                          <a:latin typeface="Times New Roman" pitchFamily="18" charset="0"/>
                          <a:ea typeface="Calibri"/>
                          <a:cs typeface="Times New Roman" pitchFamily="18" charset="0"/>
                        </a:rPr>
                        <a:t>:</a:t>
                      </a:r>
                    </a:p>
                    <a:p>
                      <a:pPr algn="l">
                        <a:lnSpc>
                          <a:spcPct val="115000"/>
                        </a:lnSpc>
                        <a:spcAft>
                          <a:spcPts val="0"/>
                        </a:spcAft>
                      </a:pPr>
                      <a:r>
                        <a:rPr lang="it-IT" sz="900" dirty="0" smtClean="0">
                          <a:latin typeface="Times New Roman" pitchFamily="18" charset="0"/>
                          <a:ea typeface="Calibri"/>
                          <a:cs typeface="Times New Roman" pitchFamily="18" charset="0"/>
                        </a:rPr>
                        <a:t>https://www.youtube.com/@consigliocomunalefe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nSpc>
                          <a:spcPct val="115000"/>
                        </a:lnSpc>
                        <a:spcAft>
                          <a:spcPts val="0"/>
                        </a:spcAft>
                      </a:pPr>
                      <a:r>
                        <a:rPr lang="it-IT" sz="900" dirty="0" smtClean="0">
                          <a:latin typeface="Times New Roman"/>
                          <a:ea typeface="Calibri"/>
                          <a:cs typeface="Times New Roman"/>
                        </a:rPr>
                        <a:t>129-Performance musicale e lettura di poesie</a:t>
                      </a:r>
                      <a:endParaRPr lang="it-IT" sz="900" dirty="0">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Lettura di poesie originali del gruppo</a:t>
                      </a:r>
                      <a:r>
                        <a:rPr lang="it-IT" sz="900" baseline="0" dirty="0" smtClean="0">
                          <a:latin typeface="Times New Roman"/>
                          <a:ea typeface="Calibri"/>
                          <a:cs typeface="Times New Roman"/>
                        </a:rPr>
                        <a:t> </a:t>
                      </a:r>
                      <a:r>
                        <a:rPr lang="it-IT" sz="900" dirty="0" smtClean="0">
                          <a:latin typeface="Times New Roman"/>
                          <a:ea typeface="Calibri"/>
                          <a:cs typeface="Times New Roman"/>
                        </a:rPr>
                        <a:t>artistico “The New </a:t>
                      </a:r>
                      <a:r>
                        <a:rPr lang="it-IT" sz="900" dirty="0" err="1" smtClean="0">
                          <a:latin typeface="Times New Roman"/>
                          <a:ea typeface="Calibri"/>
                          <a:cs typeface="Times New Roman"/>
                        </a:rPr>
                        <a:t>Poets</a:t>
                      </a:r>
                      <a:r>
                        <a:rPr lang="it-IT" sz="900" dirty="0" smtClean="0">
                          <a:latin typeface="Times New Roman"/>
                          <a:ea typeface="Calibri"/>
                          <a:cs typeface="Times New Roman"/>
                        </a:rPr>
                        <a:t> – The New </a:t>
                      </a:r>
                      <a:r>
                        <a:rPr lang="it-IT" sz="900" dirty="0" err="1" smtClean="0">
                          <a:latin typeface="Times New Roman"/>
                          <a:ea typeface="Calibri"/>
                          <a:cs typeface="Times New Roman"/>
                        </a:rPr>
                        <a:t>Arts</a:t>
                      </a:r>
                      <a:r>
                        <a:rPr lang="it-IT" sz="900" dirty="0" smtClean="0">
                          <a:latin typeface="Times New Roman"/>
                          <a:ea typeface="Calibri"/>
                          <a:cs typeface="Times New Roman"/>
                        </a:rPr>
                        <a:t>”</a:t>
                      </a:r>
                    </a:p>
                    <a:p>
                      <a:pPr algn="l">
                        <a:lnSpc>
                          <a:spcPct val="115000"/>
                        </a:lnSpc>
                        <a:spcAft>
                          <a:spcPts val="0"/>
                        </a:spcAft>
                      </a:pPr>
                      <a:r>
                        <a:rPr lang="it-IT" sz="900" dirty="0" smtClean="0">
                          <a:latin typeface="Times New Roman"/>
                          <a:ea typeface="Calibri"/>
                          <a:cs typeface="Times New Roman"/>
                        </a:rPr>
                        <a:t> in occasione dell’inaugurazione </a:t>
                      </a:r>
                      <a:r>
                        <a:rPr lang="it-IT" sz="900" dirty="0" smtClean="0">
                          <a:latin typeface="Times New Roman" pitchFamily="18" charset="0"/>
                          <a:ea typeface="Calibri"/>
                          <a:cs typeface="Times New Roman" pitchFamily="18" charset="0"/>
                        </a:rPr>
                        <a:t>dell’installazione</a:t>
                      </a:r>
                      <a:r>
                        <a:rPr lang="it-IT" sz="900" baseline="0" dirty="0" smtClean="0">
                          <a:latin typeface="Times New Roman" pitchFamily="18" charset="0"/>
                          <a:ea typeface="Calibri"/>
                          <a:cs typeface="Times New Roman" pitchFamily="18" charset="0"/>
                        </a:rPr>
                        <a:t> di una </a:t>
                      </a:r>
                      <a:r>
                        <a:rPr lang="it-IT" sz="900" dirty="0" smtClean="0">
                          <a:latin typeface="Times New Roman" pitchFamily="18" charset="0"/>
                          <a:ea typeface="Calibri"/>
                          <a:cs typeface="Times New Roman" pitchFamily="18" charset="0"/>
                        </a:rPr>
                        <a:t>panchina rossa e un nuovo albero nel giardino dei donatori.”</a:t>
                      </a:r>
                      <a:r>
                        <a:rPr lang="it-IT" sz="900" dirty="0" smtClean="0">
                          <a:latin typeface="Times New Roman"/>
                          <a:ea typeface="Calibri"/>
                          <a:cs typeface="Times New Roman"/>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Istituti di Istruzione Superiore</a:t>
                      </a:r>
                    </a:p>
                    <a:p>
                      <a:pPr algn="l">
                        <a:lnSpc>
                          <a:spcPct val="115000"/>
                        </a:lnSpc>
                        <a:spcAft>
                          <a:spcPts val="0"/>
                        </a:spcAft>
                      </a:pPr>
                      <a:r>
                        <a:rPr lang="it-IT" sz="900" dirty="0" smtClean="0">
                          <a:latin typeface="Times New Roman"/>
                          <a:ea typeface="Calibri"/>
                          <a:cs typeface="Times New Roman"/>
                        </a:rPr>
                        <a:t> “N. Copernico –</a:t>
                      </a:r>
                      <a:r>
                        <a:rPr lang="it-IT" sz="900" baseline="0" dirty="0" smtClean="0">
                          <a:latin typeface="Times New Roman"/>
                          <a:ea typeface="Calibri"/>
                          <a:cs typeface="Times New Roman"/>
                        </a:rPr>
                        <a:t> </a:t>
                      </a:r>
                      <a:r>
                        <a:rPr lang="it-IT" sz="900" dirty="0" smtClean="0">
                          <a:latin typeface="Times New Roman"/>
                          <a:ea typeface="Calibri"/>
                          <a:cs typeface="Times New Roman"/>
                        </a:rPr>
                        <a:t>A. </a:t>
                      </a:r>
                      <a:r>
                        <a:rPr lang="it-IT" sz="900" dirty="0" err="1" smtClean="0">
                          <a:latin typeface="Times New Roman"/>
                          <a:ea typeface="Calibri"/>
                          <a:cs typeface="Times New Roman"/>
                        </a:rPr>
                        <a:t>Carpeggiani</a:t>
                      </a:r>
                      <a:r>
                        <a:rPr lang="it-IT" sz="900" dirty="0" smtClean="0">
                          <a:latin typeface="Times New Roman"/>
                          <a:ea typeface="Calibri"/>
                          <a:cs typeface="Times New Roman"/>
                        </a:rPr>
                        <a:t>” e “Giosuè Carducci” di Ferrara.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6/3/2026</a:t>
                      </a:r>
                    </a:p>
                    <a:p>
                      <a:pPr algn="l">
                        <a:lnSpc>
                          <a:spcPct val="115000"/>
                        </a:lnSpc>
                        <a:spcAft>
                          <a:spcPts val="0"/>
                        </a:spcAft>
                      </a:pPr>
                      <a:r>
                        <a:rPr lang="it-IT" sz="900" dirty="0" smtClean="0">
                          <a:latin typeface="Times New Roman"/>
                          <a:ea typeface="Calibri"/>
                          <a:cs typeface="Times New Roman"/>
                        </a:rPr>
                        <a:t>ore 11.00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Giardino dei Donatori e Sensoriale</a:t>
                      </a:r>
                      <a:r>
                        <a:rPr lang="it-IT" sz="900" baseline="0" dirty="0" smtClean="0">
                          <a:latin typeface="Times New Roman"/>
                          <a:ea typeface="Calibri"/>
                          <a:cs typeface="Times New Roman"/>
                        </a:rPr>
                        <a:t> </a:t>
                      </a:r>
                      <a:r>
                        <a:rPr lang="it-IT" sz="900" dirty="0" smtClean="0">
                          <a:latin typeface="Times New Roman"/>
                          <a:ea typeface="Calibri"/>
                          <a:cs typeface="Times New Roman"/>
                        </a:rPr>
                        <a:t>dell’Ospedale S. Anna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nSpc>
                          <a:spcPct val="115000"/>
                        </a:lnSpc>
                        <a:spcAft>
                          <a:spcPts val="0"/>
                        </a:spcAft>
                      </a:pPr>
                      <a:r>
                        <a:rPr lang="it-IT" sz="900" dirty="0" smtClean="0">
                          <a:latin typeface="Times New Roman" pitchFamily="18" charset="0"/>
                          <a:ea typeface="Calibri"/>
                          <a:cs typeface="Times New Roman" pitchFamily="18" charset="0"/>
                        </a:rPr>
                        <a:t>130-Progetto formativo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EDUCARE </a:t>
                      </a:r>
                      <a:r>
                        <a:rPr lang="it-IT" sz="900" dirty="0" err="1" smtClean="0">
                          <a:latin typeface="Times New Roman" pitchFamily="18" charset="0"/>
                          <a:ea typeface="Calibri"/>
                          <a:cs typeface="Times New Roman" pitchFamily="18" charset="0"/>
                        </a:rPr>
                        <a:t>A……</a:t>
                      </a:r>
                      <a:r>
                        <a:rPr lang="it-IT" sz="900" dirty="0" smtClean="0">
                          <a:latin typeface="Times New Roman" pitchFamily="18" charset="0"/>
                          <a:ea typeface="Calibri"/>
                          <a:cs typeface="Times New Roman" pitchFamily="18" charset="0"/>
                        </a:rPr>
                        <a:t>.CONTARE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 Soroptimist International club di Ferrara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Il progetto è strutturato secondo un modello “a cascata” (formazione dei formatori) e si articola su un arco temporale di circa 14 mesi suddiviso in tre fasi principali più un momento conclusivo di feedback</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Scuole Primarie e scuole Secondarie di Primo Ordine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305">
                <a:tc>
                  <a:txBody>
                    <a:bodyPr/>
                    <a:lstStyle/>
                    <a:p>
                      <a:pPr>
                        <a:lnSpc>
                          <a:spcPct val="115000"/>
                        </a:lnSpc>
                        <a:spcAft>
                          <a:spcPts val="0"/>
                        </a:spcAft>
                      </a:pPr>
                      <a:r>
                        <a:rPr lang="it-IT" sz="900" dirty="0" smtClean="0">
                          <a:latin typeface="Times New Roman" pitchFamily="18" charset="0"/>
                          <a:ea typeface="Calibri"/>
                          <a:cs typeface="Times New Roman" pitchFamily="18" charset="0"/>
                        </a:rPr>
                        <a:t>131-Evento Culturale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Le voci delle donne</a:t>
                      </a:r>
                    </a:p>
                    <a:p>
                      <a:pPr algn="ct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IC COMACCHIO</a:t>
                      </a:r>
                    </a:p>
                    <a:p>
                      <a:pPr algn="l">
                        <a:lnSpc>
                          <a:spcPct val="115000"/>
                        </a:lnSpc>
                        <a:spcAft>
                          <a:spcPts val="0"/>
                        </a:spcAft>
                      </a:pPr>
                      <a:r>
                        <a:rPr lang="it-IT" sz="900" dirty="0" smtClean="0">
                          <a:latin typeface="Times New Roman" pitchFamily="18" charset="0"/>
                          <a:ea typeface="Calibri"/>
                          <a:cs typeface="Times New Roman" pitchFamily="18" charset="0"/>
                        </a:rPr>
                        <a:t>Scuola </a:t>
                      </a:r>
                      <a:r>
                        <a:rPr lang="it-IT" sz="900" dirty="0" err="1" smtClean="0">
                          <a:latin typeface="Times New Roman" pitchFamily="18" charset="0"/>
                          <a:ea typeface="Calibri"/>
                          <a:cs typeface="Times New Roman" pitchFamily="18" charset="0"/>
                        </a:rPr>
                        <a:t>sec.di</a:t>
                      </a:r>
                      <a:r>
                        <a:rPr lang="it-IT" sz="900" dirty="0" smtClean="0">
                          <a:latin typeface="Times New Roman" pitchFamily="18" charset="0"/>
                          <a:ea typeface="Calibri"/>
                          <a:cs typeface="Times New Roman" pitchFamily="18" charset="0"/>
                        </a:rPr>
                        <a:t> I grado</a:t>
                      </a:r>
                      <a:r>
                        <a:rPr lang="it-IT" sz="900" baseline="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A.Zappata</a:t>
                      </a:r>
                      <a:endParaRPr lang="it-IT" sz="900" dirty="0" smtClean="0">
                        <a:latin typeface="Times New Roman" pitchFamily="18" charset="0"/>
                        <a:ea typeface="Calibri"/>
                        <a:cs typeface="Times New Roman" pitchFamily="18" charset="0"/>
                      </a:endParaRPr>
                    </a:p>
                    <a:p>
                      <a:pPr algn="ct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24/3/2026</a:t>
                      </a:r>
                    </a:p>
                    <a:p>
                      <a:pPr algn="l">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16.00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Polivalente “S. Pietro” Comacchio FE</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5518">
                <a:tc>
                  <a:txBody>
                    <a:bodyPr/>
                    <a:lstStyle/>
                    <a:p>
                      <a:pPr>
                        <a:lnSpc>
                          <a:spcPct val="115000"/>
                        </a:lnSpc>
                        <a:spcAft>
                          <a:spcPts val="0"/>
                        </a:spcAft>
                      </a:pPr>
                      <a:r>
                        <a:rPr lang="it-IT" sz="900" dirty="0" smtClean="0">
                          <a:latin typeface="Times New Roman" pitchFamily="18" charset="0"/>
                          <a:ea typeface="Calibri"/>
                          <a:cs typeface="Times New Roman" pitchFamily="18" charset="0"/>
                        </a:rPr>
                        <a:t>132-Saggio scolastico,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patrocinato dal</a:t>
                      </a:r>
                    </a:p>
                    <a:p>
                      <a:pPr>
                        <a:lnSpc>
                          <a:spcPct val="115000"/>
                        </a:lnSpc>
                        <a:spcAft>
                          <a:spcPts val="0"/>
                        </a:spcAft>
                      </a:pPr>
                      <a:r>
                        <a:rPr lang="it-IT" sz="900" dirty="0" smtClean="0">
                          <a:latin typeface="Times New Roman" pitchFamily="18" charset="0"/>
                          <a:ea typeface="Calibri"/>
                          <a:cs typeface="Times New Roman" pitchFamily="18" charset="0"/>
                        </a:rPr>
                        <a:t>Comune di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Ferrara</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“Il silenzio è l’ultima</a:t>
                      </a:r>
                    </a:p>
                    <a:p>
                      <a:pPr>
                        <a:lnSpc>
                          <a:spcPct val="115000"/>
                        </a:lnSpc>
                        <a:spcAft>
                          <a:spcPts val="0"/>
                        </a:spcAft>
                      </a:pPr>
                      <a:r>
                        <a:rPr lang="it-IT" sz="900" dirty="0" smtClean="0">
                          <a:latin typeface="Times New Roman" pitchFamily="18" charset="0"/>
                          <a:ea typeface="Calibri"/>
                          <a:cs typeface="Times New Roman" pitchFamily="18" charset="0"/>
                        </a:rPr>
                        <a:t>violenza”</a:t>
                      </a:r>
                    </a:p>
                    <a:p>
                      <a:pPr algn="l">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IIS Luigi Einaudi</a:t>
                      </a:r>
                    </a:p>
                    <a:p>
                      <a:pPr>
                        <a:lnSpc>
                          <a:spcPct val="115000"/>
                        </a:lnSpc>
                        <a:spcAft>
                          <a:spcPts val="0"/>
                        </a:spcAft>
                      </a:pPr>
                      <a:r>
                        <a:rPr lang="it-IT" sz="900" dirty="0" smtClean="0">
                          <a:latin typeface="Times New Roman" pitchFamily="18" charset="0"/>
                          <a:ea typeface="Calibri"/>
                          <a:cs typeface="Times New Roman" pitchFamily="18" charset="0"/>
                        </a:rPr>
                        <a:t>di Ferrara</a:t>
                      </a:r>
                    </a:p>
                    <a:p>
                      <a:pPr>
                        <a:lnSpc>
                          <a:spcPct val="115000"/>
                        </a:lnSpc>
                        <a:spcAft>
                          <a:spcPts val="0"/>
                        </a:spcAft>
                      </a:pPr>
                      <a:r>
                        <a:rPr lang="it-IT" sz="900" dirty="0" smtClean="0">
                          <a:latin typeface="Times New Roman" pitchFamily="18" charset="0"/>
                          <a:ea typeface="Calibri"/>
                          <a:cs typeface="Times New Roman" pitchFamily="18" charset="0"/>
                        </a:rPr>
                        <a:t>Comune di Ferrara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20/03/2026</a:t>
                      </a:r>
                    </a:p>
                    <a:p>
                      <a:pPr>
                        <a:lnSpc>
                          <a:spcPct val="115000"/>
                        </a:lnSpc>
                        <a:spcAft>
                          <a:spcPts val="0"/>
                        </a:spcAft>
                      </a:pPr>
                      <a:r>
                        <a:rPr lang="it-IT" sz="900" dirty="0" smtClean="0">
                          <a:latin typeface="Times New Roman" pitchFamily="18" charset="0"/>
                          <a:ea typeface="Calibri"/>
                          <a:cs typeface="Times New Roman" pitchFamily="18" charset="0"/>
                        </a:rPr>
                        <a:t>ore 10.00-12.30</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Presso la Sala Estense di Ferrara</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25</a:t>
            </a:fld>
            <a:endParaRPr lang="it-IT"/>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404664"/>
          <a:ext cx="8496942" cy="6175594"/>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nSpc>
                          <a:spcPct val="115000"/>
                        </a:lnSpc>
                        <a:spcAft>
                          <a:spcPts val="0"/>
                        </a:spcAft>
                      </a:pPr>
                      <a:r>
                        <a:rPr lang="it-IT" sz="900" dirty="0" smtClean="0">
                          <a:latin typeface="Times New Roman" pitchFamily="18" charset="0"/>
                          <a:ea typeface="Calibri"/>
                          <a:cs typeface="Times New Roman" pitchFamily="18" charset="0"/>
                        </a:rPr>
                        <a:t>133-CONCERTO</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CONCERTO PER LA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GIORNATA</a:t>
                      </a:r>
                    </a:p>
                    <a:p>
                      <a:pPr algn="l">
                        <a:lnSpc>
                          <a:spcPct val="115000"/>
                        </a:lnSpc>
                        <a:spcAft>
                          <a:spcPts val="0"/>
                        </a:spcAft>
                      </a:pPr>
                      <a:r>
                        <a:rPr lang="it-IT" sz="900" dirty="0" smtClean="0">
                          <a:latin typeface="Times New Roman" pitchFamily="18" charset="0"/>
                          <a:ea typeface="Calibri"/>
                          <a:cs typeface="Times New Roman" pitchFamily="18" charset="0"/>
                        </a:rPr>
                        <a:t>INTERNAZIONALE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DEI DIRITTI DELLA</a:t>
                      </a:r>
                    </a:p>
                    <a:p>
                      <a:pPr algn="l">
                        <a:lnSpc>
                          <a:spcPct val="115000"/>
                        </a:lnSpc>
                        <a:spcAft>
                          <a:spcPts val="0"/>
                        </a:spcAft>
                      </a:pPr>
                      <a:r>
                        <a:rPr lang="it-IT" sz="900" dirty="0" smtClean="0">
                          <a:latin typeface="Times New Roman" pitchFamily="18" charset="0"/>
                          <a:ea typeface="Calibri"/>
                          <a:cs typeface="Times New Roman" pitchFamily="18" charset="0"/>
                        </a:rPr>
                        <a:t>DONNA</a:t>
                      </a:r>
                    </a:p>
                    <a:p>
                      <a:pPr algn="ctr">
                        <a:lnSpc>
                          <a:spcPct val="115000"/>
                        </a:lnSpc>
                        <a:spcAft>
                          <a:spcPts val="0"/>
                        </a:spcAft>
                      </a:pPr>
                      <a:endParaRPr lang="it-IT" sz="900" dirty="0" smtClean="0">
                        <a:latin typeface="Times New Roman" pitchFamily="18" charset="0"/>
                        <a:ea typeface="Calibri"/>
                        <a:cs typeface="Times New Roman" pitchFamily="18" charset="0"/>
                      </a:endParaRPr>
                    </a:p>
                    <a:p>
                      <a:pPr algn="ct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ITE VITTORIO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BACHELET</a:t>
                      </a:r>
                    </a:p>
                    <a:p>
                      <a:pPr algn="ctr">
                        <a:lnSpc>
                          <a:spcPct val="115000"/>
                        </a:lnSpc>
                        <a:spcAft>
                          <a:spcPts val="0"/>
                        </a:spcAft>
                      </a:pPr>
                      <a:endParaRPr lang="it-IT" sz="900" dirty="0" smtClean="0">
                        <a:latin typeface="Times New Roman" pitchFamily="18" charset="0"/>
                        <a:ea typeface="Calibri"/>
                        <a:cs typeface="Times New Roman" pitchFamily="18" charset="0"/>
                      </a:endParaRPr>
                    </a:p>
                    <a:p>
                      <a:pPr algn="ct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07/03/2026</a:t>
                      </a:r>
                    </a:p>
                    <a:p>
                      <a:pPr algn="l">
                        <a:lnSpc>
                          <a:spcPct val="115000"/>
                        </a:lnSpc>
                        <a:spcAft>
                          <a:spcPts val="0"/>
                        </a:spcAft>
                      </a:pPr>
                      <a:r>
                        <a:rPr lang="it-IT" sz="900" dirty="0" smtClean="0">
                          <a:latin typeface="Times New Roman" pitchFamily="18" charset="0"/>
                          <a:ea typeface="Calibri"/>
                          <a:cs typeface="Times New Roman" pitchFamily="18" charset="0"/>
                        </a:rPr>
                        <a:t>Dalle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11.10</a:t>
                      </a:r>
                    </a:p>
                    <a:p>
                      <a:pPr algn="l">
                        <a:lnSpc>
                          <a:spcPct val="115000"/>
                        </a:lnSpc>
                        <a:spcAft>
                          <a:spcPts val="0"/>
                        </a:spcAft>
                      </a:pPr>
                      <a:r>
                        <a:rPr lang="it-IT" sz="900" dirty="0" err="1" smtClean="0">
                          <a:latin typeface="Times New Roman" pitchFamily="18" charset="0"/>
                          <a:ea typeface="Calibri"/>
                          <a:cs typeface="Times New Roman" pitchFamily="18" charset="0"/>
                        </a:rPr>
                        <a:t>Aalle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13.10</a:t>
                      </a:r>
                    </a:p>
                    <a:p>
                      <a:pPr algn="ct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900" dirty="0" smtClean="0">
                          <a:latin typeface="Times New Roman" pitchFamily="18" charset="0"/>
                          <a:ea typeface="Calibri"/>
                          <a:cs typeface="Times New Roman" pitchFamily="18" charset="0"/>
                        </a:rPr>
                        <a:t>https://youtube.com/live/FMGunXkHdlI?feature=share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6062">
                <a:tc>
                  <a:txBody>
                    <a:bodyPr/>
                    <a:lstStyle/>
                    <a:p>
                      <a:pPr algn="l">
                        <a:lnSpc>
                          <a:spcPct val="115000"/>
                        </a:lnSpc>
                        <a:spcAft>
                          <a:spcPts val="0"/>
                        </a:spcAft>
                      </a:pPr>
                      <a:r>
                        <a:rPr lang="it-IT" sz="900" dirty="0" smtClean="0">
                          <a:latin typeface="Times New Roman"/>
                          <a:ea typeface="Calibri"/>
                          <a:cs typeface="Times New Roman"/>
                        </a:rPr>
                        <a:t>134-Spettacolo </a:t>
                      </a:r>
                      <a:r>
                        <a:rPr lang="it-IT" sz="900" dirty="0">
                          <a:latin typeface="Times New Roman"/>
                          <a:ea typeface="Calibri"/>
                          <a:cs typeface="Times New Roman"/>
                        </a:rPr>
                        <a:t>musicale -teatrale delle classi Prime di IC Porto Garibaldi</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Voci </a:t>
                      </a:r>
                      <a:r>
                        <a:rPr lang="it-IT" sz="900" dirty="0">
                          <a:latin typeface="Times New Roman"/>
                          <a:ea typeface="Calibri"/>
                          <a:cs typeface="Times New Roman"/>
                        </a:rPr>
                        <a:t>in equilibrio</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Comune </a:t>
                      </a:r>
                      <a:r>
                        <a:rPr lang="it-IT" sz="900" dirty="0">
                          <a:latin typeface="Times New Roman"/>
                          <a:ea typeface="Calibri"/>
                          <a:cs typeface="Times New Roman"/>
                        </a:rPr>
                        <a:t>di Comacchio, Scuola Civica di musica Comacchio, </a:t>
                      </a:r>
                      <a:r>
                        <a:rPr lang="it-IT" sz="900" b="1" dirty="0">
                          <a:latin typeface="Times New Roman"/>
                          <a:ea typeface="Calibri"/>
                          <a:cs typeface="Times New Roman"/>
                        </a:rPr>
                        <a:t>IC Porto Garibaldi</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6 /3/2026 </a:t>
                      </a:r>
                    </a:p>
                    <a:p>
                      <a:pPr algn="l">
                        <a:lnSpc>
                          <a:spcPct val="115000"/>
                        </a:lnSpc>
                        <a:spcAft>
                          <a:spcPts val="0"/>
                        </a:spcAft>
                      </a:pPr>
                      <a:r>
                        <a:rPr lang="it-IT" sz="900" dirty="0" smtClean="0">
                          <a:latin typeface="Times New Roman"/>
                          <a:ea typeface="Calibri"/>
                          <a:cs typeface="Times New Roman"/>
                        </a:rPr>
                        <a:t>ore </a:t>
                      </a:r>
                      <a:r>
                        <a:rPr lang="it-IT" sz="900" dirty="0">
                          <a:latin typeface="Times New Roman"/>
                          <a:ea typeface="Calibri"/>
                          <a:cs typeface="Times New Roman"/>
                        </a:rPr>
                        <a:t>16.30</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Sala </a:t>
                      </a:r>
                      <a:r>
                        <a:rPr lang="it-IT" sz="900" dirty="0">
                          <a:latin typeface="Times New Roman"/>
                          <a:ea typeface="Calibri"/>
                          <a:cs typeface="Times New Roman"/>
                        </a:rPr>
                        <a:t>Polivalente San Pietro - Comacchio</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0120">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135-Evento formativo</a:t>
                      </a:r>
                      <a:endParaRPr lang="it-IT" sz="900" dirty="0">
                        <a:latin typeface="Times New Roman" pitchFamily="18" charset="0"/>
                        <a:ea typeface="Calibri"/>
                        <a:cs typeface="Times New Roman" pitchFamily="18" charset="0"/>
                      </a:endParaRPr>
                    </a:p>
                    <a:p>
                      <a:pPr algn="l">
                        <a:lnSpc>
                          <a:spcPct val="115000"/>
                        </a:lnSpc>
                        <a:spcAft>
                          <a:spcPts val="0"/>
                        </a:spcAft>
                      </a:pP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Titolo </a:t>
                      </a:r>
                      <a:r>
                        <a:rPr lang="it-IT" sz="900" dirty="0">
                          <a:latin typeface="Times New Roman" pitchFamily="18" charset="0"/>
                          <a:ea typeface="Calibri"/>
                          <a:cs typeface="Times New Roman" pitchFamily="18" charset="0"/>
                        </a:rPr>
                        <a:t>dell’attività:</a:t>
                      </a:r>
                    </a:p>
                    <a:p>
                      <a:pPr algn="l">
                        <a:lnSpc>
                          <a:spcPct val="115000"/>
                        </a:lnSpc>
                        <a:spcAft>
                          <a:spcPts val="0"/>
                        </a:spcAft>
                      </a:pPr>
                      <a:r>
                        <a:rPr lang="it-IT" sz="900" dirty="0">
                          <a:latin typeface="Times New Roman" pitchFamily="18" charset="0"/>
                          <a:ea typeface="Calibri"/>
                          <a:cs typeface="Times New Roman" pitchFamily="18" charset="0"/>
                        </a:rPr>
                        <a:t>“Voci di donne,</a:t>
                      </a:r>
                    </a:p>
                    <a:p>
                      <a:pPr algn="l">
                        <a:lnSpc>
                          <a:spcPct val="115000"/>
                        </a:lnSpc>
                        <a:spcAft>
                          <a:spcPts val="0"/>
                        </a:spcAft>
                      </a:pPr>
                      <a:r>
                        <a:rPr lang="it-IT" sz="900" dirty="0">
                          <a:latin typeface="Times New Roman" pitchFamily="18" charset="0"/>
                          <a:ea typeface="Calibri"/>
                          <a:cs typeface="Times New Roman" pitchFamily="18" charset="0"/>
                        </a:rPr>
                        <a:t>voci di libertà”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Tutte le 16 classi della scuola</a:t>
                      </a:r>
                    </a:p>
                    <a:p>
                      <a:pPr algn="l">
                        <a:lnSpc>
                          <a:spcPct val="115000"/>
                        </a:lnSpc>
                        <a:spcAft>
                          <a:spcPts val="0"/>
                        </a:spcAft>
                      </a:pPr>
                      <a:r>
                        <a:rPr lang="it-IT" sz="900" dirty="0" smtClean="0">
                          <a:latin typeface="Times New Roman" pitchFamily="18" charset="0"/>
                          <a:ea typeface="Calibri"/>
                          <a:cs typeface="Times New Roman" pitchFamily="18" charset="0"/>
                        </a:rPr>
                        <a:t>secondaria di primo grado </a:t>
                      </a:r>
                    </a:p>
                    <a:p>
                      <a:pPr algn="l">
                        <a:lnSpc>
                          <a:spcPct val="115000"/>
                        </a:lnSpc>
                        <a:spcAft>
                          <a:spcPts val="0"/>
                        </a:spcAft>
                      </a:pPr>
                      <a:r>
                        <a:rPr lang="it-IT" sz="900" dirty="0" smtClean="0">
                          <a:latin typeface="Times New Roman" pitchFamily="18" charset="0"/>
                          <a:ea typeface="Calibri"/>
                          <a:cs typeface="Times New Roman" pitchFamily="18" charset="0"/>
                        </a:rPr>
                        <a:t>Dante</a:t>
                      </a:r>
                      <a:r>
                        <a:rPr lang="it-IT" sz="900" baseline="0" dirty="0" smtClean="0">
                          <a:latin typeface="Times New Roman" pitchFamily="18" charset="0"/>
                          <a:ea typeface="Calibri"/>
                          <a:cs typeface="Times New Roman" pitchFamily="18" charset="0"/>
                        </a:rPr>
                        <a:t> Alighieri Ferrara</a:t>
                      </a:r>
                      <a:endParaRPr lang="it-IT" sz="900" dirty="0" smtClean="0">
                        <a:latin typeface="Times New Roman" pitchFamily="18" charset="0"/>
                        <a:ea typeface="Calibri"/>
                        <a:cs typeface="Times New Roman" pitchFamily="18" charset="0"/>
                      </a:endParaRPr>
                    </a:p>
                    <a:p>
                      <a:endParaRPr lang="it-IT"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it-IT" sz="900" kern="1200" dirty="0" smtClean="0">
                          <a:solidFill>
                            <a:schemeClr val="tx1"/>
                          </a:solidFill>
                          <a:latin typeface="Times New Roman" pitchFamily="18" charset="0"/>
                          <a:ea typeface="+mn-ea"/>
                          <a:cs typeface="Times New Roman" pitchFamily="18" charset="0"/>
                        </a:rPr>
                        <a:t>Settimana dall’8</a:t>
                      </a:r>
                    </a:p>
                    <a:p>
                      <a:pPr algn="l"/>
                      <a:r>
                        <a:rPr lang="it-IT" sz="900" kern="1200" dirty="0" smtClean="0">
                          <a:solidFill>
                            <a:schemeClr val="tx1"/>
                          </a:solidFill>
                          <a:latin typeface="Times New Roman" pitchFamily="18" charset="0"/>
                          <a:ea typeface="+mn-ea"/>
                          <a:cs typeface="Times New Roman" pitchFamily="18" charset="0"/>
                        </a:rPr>
                        <a:t>marzo al 20</a:t>
                      </a:r>
                    </a:p>
                    <a:p>
                      <a:pPr algn="l"/>
                      <a:r>
                        <a:rPr lang="it-IT" sz="900" kern="1200" dirty="0" smtClean="0">
                          <a:solidFill>
                            <a:schemeClr val="tx1"/>
                          </a:solidFill>
                          <a:latin typeface="Times New Roman" pitchFamily="18" charset="0"/>
                          <a:ea typeface="+mn-ea"/>
                          <a:cs typeface="Times New Roman" pitchFamily="18" charset="0"/>
                        </a:rPr>
                        <a:t>marzo 2026</a:t>
                      </a:r>
                    </a:p>
                    <a:p>
                      <a:pPr algn="l"/>
                      <a:r>
                        <a:rPr lang="it-IT" sz="900" kern="1200" dirty="0" smtClean="0">
                          <a:solidFill>
                            <a:schemeClr val="tx1"/>
                          </a:solidFill>
                          <a:latin typeface="Times New Roman" pitchFamily="18" charset="0"/>
                          <a:ea typeface="+mn-ea"/>
                          <a:cs typeface="Times New Roman" pitchFamily="18" charset="0"/>
                        </a:rPr>
                        <a:t> </a:t>
                      </a:r>
                    </a:p>
                    <a:p>
                      <a:pPr algn="l"/>
                      <a:r>
                        <a:rPr lang="it-IT" sz="900" kern="1200" dirty="0" smtClean="0">
                          <a:solidFill>
                            <a:schemeClr val="tx1"/>
                          </a:solidFill>
                          <a:latin typeface="Times New Roman" pitchFamily="18" charset="0"/>
                          <a:ea typeface="+mn-ea"/>
                          <a:cs typeface="Times New Roman" pitchFamily="18" charset="0"/>
                        </a:rPr>
                        <a:t>nelle mattinate</a:t>
                      </a:r>
                    </a:p>
                    <a:p>
                      <a:pPr algn="l"/>
                      <a:r>
                        <a:rPr lang="it-IT" sz="900" kern="1200" dirty="0" smtClean="0">
                          <a:solidFill>
                            <a:schemeClr val="tx1"/>
                          </a:solidFill>
                          <a:latin typeface="Times New Roman" pitchFamily="18" charset="0"/>
                          <a:ea typeface="+mn-ea"/>
                          <a:cs typeface="Times New Roman" pitchFamily="18" charset="0"/>
                        </a:rPr>
                        <a:t>in orario</a:t>
                      </a:r>
                    </a:p>
                    <a:p>
                      <a:pPr algn="l"/>
                      <a:r>
                        <a:rPr lang="it-IT" sz="900" kern="1200" dirty="0" smtClean="0">
                          <a:solidFill>
                            <a:schemeClr val="tx1"/>
                          </a:solidFill>
                          <a:latin typeface="Times New Roman" pitchFamily="18" charset="0"/>
                          <a:ea typeface="+mn-ea"/>
                          <a:cs typeface="Times New Roman" pitchFamily="18" charset="0"/>
                        </a:rPr>
                        <a:t>scolastico</a:t>
                      </a:r>
                      <a:endParaRPr lang="it-IT" sz="9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Mostra finale dei lavori degli</a:t>
                      </a:r>
                    </a:p>
                    <a:p>
                      <a:pPr algn="l">
                        <a:lnSpc>
                          <a:spcPct val="115000"/>
                        </a:lnSpc>
                        <a:spcAft>
                          <a:spcPts val="0"/>
                        </a:spcAft>
                      </a:pPr>
                      <a:r>
                        <a:rPr lang="it-IT" sz="900" dirty="0" smtClean="0">
                          <a:latin typeface="Times New Roman" pitchFamily="18" charset="0"/>
                          <a:ea typeface="Calibri"/>
                          <a:cs typeface="Times New Roman" pitchFamily="18" charset="0"/>
                        </a:rPr>
                        <a:t>studenti nei locali delle due sedi</a:t>
                      </a:r>
                    </a:p>
                    <a:p>
                      <a:pPr algn="l">
                        <a:lnSpc>
                          <a:spcPct val="115000"/>
                        </a:lnSpc>
                        <a:spcAft>
                          <a:spcPts val="0"/>
                        </a:spcAft>
                      </a:pPr>
                      <a:r>
                        <a:rPr lang="it-IT" sz="900" dirty="0" smtClean="0">
                          <a:latin typeface="Times New Roman" pitchFamily="18" charset="0"/>
                          <a:ea typeface="Calibri"/>
                          <a:cs typeface="Times New Roman" pitchFamily="18" charset="0"/>
                        </a:rPr>
                        <a:t>scolastiche.</a:t>
                      </a:r>
                    </a:p>
                    <a:p>
                      <a:pPr algn="l">
                        <a:lnSpc>
                          <a:spcPct val="115000"/>
                        </a:lnSpc>
                        <a:spcAft>
                          <a:spcPts val="0"/>
                        </a:spcAft>
                      </a:pPr>
                      <a:r>
                        <a:rPr lang="it-IT" sz="900" dirty="0" smtClean="0">
                          <a:latin typeface="Times New Roman" pitchFamily="18" charset="0"/>
                          <a:ea typeface="Calibri"/>
                          <a:cs typeface="Times New Roman" pitchFamily="18" charset="0"/>
                        </a:rPr>
                        <a:t>Alcuni lavori saranno pubblicati</a:t>
                      </a:r>
                    </a:p>
                    <a:p>
                      <a:pPr algn="l">
                        <a:lnSpc>
                          <a:spcPct val="115000"/>
                        </a:lnSpc>
                        <a:spcAft>
                          <a:spcPts val="0"/>
                        </a:spcAft>
                      </a:pPr>
                      <a:r>
                        <a:rPr lang="it-IT" sz="900" dirty="0" smtClean="0">
                          <a:latin typeface="Times New Roman" pitchFamily="18" charset="0"/>
                          <a:ea typeface="Calibri"/>
                          <a:cs typeface="Times New Roman" pitchFamily="18" charset="0"/>
                        </a:rPr>
                        <a:t>sul Giornalino on </a:t>
                      </a:r>
                      <a:r>
                        <a:rPr lang="it-IT" sz="900" dirty="0" err="1" smtClean="0">
                          <a:latin typeface="Times New Roman" pitchFamily="18" charset="0"/>
                          <a:ea typeface="Calibri"/>
                          <a:cs typeface="Times New Roman" pitchFamily="18" charset="0"/>
                        </a:rPr>
                        <a:t>line</a:t>
                      </a:r>
                      <a:r>
                        <a:rPr lang="it-IT" sz="900" dirty="0" smtClean="0">
                          <a:latin typeface="Times New Roman" pitchFamily="18" charset="0"/>
                          <a:ea typeface="Calibri"/>
                          <a:cs typeface="Times New Roman" pitchFamily="18" charset="0"/>
                        </a:rPr>
                        <a:t> della scuola</a:t>
                      </a:r>
                    </a:p>
                    <a:p>
                      <a:pPr algn="l">
                        <a:lnSpc>
                          <a:spcPct val="115000"/>
                        </a:lnSpc>
                        <a:spcAft>
                          <a:spcPts val="0"/>
                        </a:spcAft>
                      </a:pPr>
                      <a:r>
                        <a:rPr lang="it-IT" sz="900" dirty="0" smtClean="0">
                          <a:latin typeface="Times New Roman" pitchFamily="18" charset="0"/>
                          <a:ea typeface="Calibri"/>
                          <a:cs typeface="Times New Roman" pitchFamily="18" charset="0"/>
                        </a:rPr>
                        <a:t>“Dante News”.</a:t>
                      </a:r>
                    </a:p>
                    <a:p>
                      <a:r>
                        <a:rPr lang="it-IT" sz="900" kern="1200" dirty="0" smtClean="0">
                          <a:solidFill>
                            <a:schemeClr val="tx1"/>
                          </a:solidFill>
                          <a:latin typeface="Times New Roman" pitchFamily="18" charset="0"/>
                          <a:ea typeface="+mn-ea"/>
                          <a:cs typeface="Times New Roman" pitchFamily="18" charset="0"/>
                        </a:rPr>
                        <a:t>Sedi:</a:t>
                      </a:r>
                    </a:p>
                    <a:p>
                      <a:r>
                        <a:rPr lang="it-IT" sz="900" kern="1200" dirty="0" smtClean="0">
                          <a:solidFill>
                            <a:schemeClr val="tx1"/>
                          </a:solidFill>
                          <a:latin typeface="Times New Roman" pitchFamily="18" charset="0"/>
                          <a:ea typeface="+mn-ea"/>
                          <a:cs typeface="Times New Roman" pitchFamily="18" charset="0"/>
                        </a:rPr>
                        <a:t>Via </a:t>
                      </a:r>
                      <a:r>
                        <a:rPr lang="it-IT" sz="900" kern="1200" dirty="0" err="1" smtClean="0">
                          <a:solidFill>
                            <a:schemeClr val="tx1"/>
                          </a:solidFill>
                          <a:latin typeface="Times New Roman" pitchFamily="18" charset="0"/>
                          <a:ea typeface="+mn-ea"/>
                          <a:cs typeface="Times New Roman" pitchFamily="18" charset="0"/>
                        </a:rPr>
                        <a:t>Camposabbionario</a:t>
                      </a:r>
                      <a:endParaRPr lang="it-IT" sz="900" kern="1200" dirty="0" smtClean="0">
                        <a:solidFill>
                          <a:schemeClr val="tx1"/>
                        </a:solidFill>
                        <a:latin typeface="Times New Roman" pitchFamily="18" charset="0"/>
                        <a:ea typeface="+mn-ea"/>
                        <a:cs typeface="Times New Roman" pitchFamily="18" charset="0"/>
                      </a:endParaRPr>
                    </a:p>
                    <a:p>
                      <a:r>
                        <a:rPr lang="it-IT" sz="900" kern="1200" dirty="0" smtClean="0">
                          <a:solidFill>
                            <a:schemeClr val="tx1"/>
                          </a:solidFill>
                          <a:latin typeface="Times New Roman" pitchFamily="18" charset="0"/>
                          <a:ea typeface="+mn-ea"/>
                          <a:cs typeface="Times New Roman" pitchFamily="18" charset="0"/>
                        </a:rPr>
                        <a:t> e succursale</a:t>
                      </a:r>
                    </a:p>
                    <a:p>
                      <a:r>
                        <a:rPr lang="it-IT" sz="900" kern="1200" dirty="0" smtClean="0">
                          <a:solidFill>
                            <a:schemeClr val="tx1"/>
                          </a:solidFill>
                          <a:latin typeface="Times New Roman" pitchFamily="18" charset="0"/>
                          <a:ea typeface="+mn-ea"/>
                          <a:cs typeface="Times New Roman" pitchFamily="18" charset="0"/>
                        </a:rPr>
                        <a:t>Via </a:t>
                      </a:r>
                      <a:r>
                        <a:rPr lang="it-IT" sz="900" kern="1200" dirty="0" err="1" smtClean="0">
                          <a:solidFill>
                            <a:schemeClr val="tx1"/>
                          </a:solidFill>
                          <a:latin typeface="Times New Roman" pitchFamily="18" charset="0"/>
                          <a:ea typeface="+mn-ea"/>
                          <a:cs typeface="Times New Roman" pitchFamily="18" charset="0"/>
                        </a:rPr>
                        <a:t>Borgodisotto</a:t>
                      </a:r>
                      <a:endParaRPr lang="it-IT" sz="900" kern="1200" dirty="0" smtClean="0">
                        <a:solidFill>
                          <a:schemeClr val="tx1"/>
                        </a:solidFill>
                        <a:latin typeface="Times New Roman" pitchFamily="18" charset="0"/>
                        <a:ea typeface="+mn-ea"/>
                        <a:cs typeface="Times New Roman" pitchFamily="18" charset="0"/>
                      </a:endParaRPr>
                    </a:p>
                    <a:p>
                      <a:endParaRPr lang="it-IT" sz="9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nSpc>
                          <a:spcPct val="115000"/>
                        </a:lnSpc>
                        <a:spcAft>
                          <a:spcPts val="0"/>
                        </a:spcAft>
                      </a:pPr>
                      <a:r>
                        <a:rPr lang="it-IT" sz="900" dirty="0" smtClean="0">
                          <a:latin typeface="Times New Roman" pitchFamily="18" charset="0"/>
                          <a:ea typeface="Calibri"/>
                          <a:cs typeface="Times New Roman" pitchFamily="18" charset="0"/>
                        </a:rPr>
                        <a:t>136-ATTIVITA’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Attraverso miti 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leggende, figure</a:t>
                      </a:r>
                    </a:p>
                    <a:p>
                      <a:pPr>
                        <a:lnSpc>
                          <a:spcPct val="115000"/>
                        </a:lnSpc>
                        <a:spcAft>
                          <a:spcPts val="0"/>
                        </a:spcAft>
                      </a:pPr>
                      <a:r>
                        <a:rPr lang="it-IT" sz="900" dirty="0" smtClean="0">
                          <a:latin typeface="Times New Roman" pitchFamily="18" charset="0"/>
                          <a:ea typeface="Calibri"/>
                          <a:cs typeface="Times New Roman" pitchFamily="18" charset="0"/>
                        </a:rPr>
                        <a:t>storiche 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protagoniste del</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Novecento, gli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studenti e le</a:t>
                      </a:r>
                    </a:p>
                    <a:p>
                      <a:pPr>
                        <a:lnSpc>
                          <a:spcPct val="115000"/>
                        </a:lnSpc>
                        <a:spcAft>
                          <a:spcPts val="0"/>
                        </a:spcAft>
                      </a:pPr>
                      <a:r>
                        <a:rPr lang="it-IT" sz="900" dirty="0" smtClean="0">
                          <a:latin typeface="Times New Roman" pitchFamily="18" charset="0"/>
                          <a:ea typeface="Calibri"/>
                          <a:cs typeface="Times New Roman" pitchFamily="18" charset="0"/>
                        </a:rPr>
                        <a:t>Studentesse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saranno guidati</a:t>
                      </a:r>
                    </a:p>
                    <a:p>
                      <a:pPr>
                        <a:lnSpc>
                          <a:spcPct val="115000"/>
                        </a:lnSpc>
                        <a:spcAft>
                          <a:spcPts val="0"/>
                        </a:spcAft>
                      </a:pPr>
                      <a:r>
                        <a:rPr lang="it-IT" sz="900" dirty="0" smtClean="0">
                          <a:latin typeface="Times New Roman" pitchFamily="18" charset="0"/>
                          <a:ea typeface="Calibri"/>
                          <a:cs typeface="Times New Roman" pitchFamily="18" charset="0"/>
                        </a:rPr>
                        <a:t>alla scoperta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delle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donne che</a:t>
                      </a:r>
                    </a:p>
                    <a:p>
                      <a:pPr>
                        <a:lnSpc>
                          <a:spcPct val="115000"/>
                        </a:lnSpc>
                        <a:spcAft>
                          <a:spcPts val="0"/>
                        </a:spcAft>
                      </a:pPr>
                      <a:r>
                        <a:rPr lang="it-IT" sz="900" dirty="0" smtClean="0">
                          <a:latin typeface="Times New Roman" pitchFamily="18" charset="0"/>
                          <a:ea typeface="Calibri"/>
                          <a:cs typeface="Times New Roman" pitchFamily="18" charset="0"/>
                        </a:rPr>
                        <a:t>hanno lasciato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un</a:t>
                      </a:r>
                      <a:r>
                        <a:rPr lang="it-IT" sz="900" baseline="0" dirty="0" smtClean="0">
                          <a:latin typeface="Times New Roman" pitchFamily="18" charset="0"/>
                          <a:ea typeface="Calibri"/>
                          <a:cs typeface="Times New Roman" pitchFamily="18" charset="0"/>
                        </a:rPr>
                        <a:t> </a:t>
                      </a:r>
                      <a:r>
                        <a:rPr lang="it-IT" sz="900" kern="1200" dirty="0" smtClean="0">
                          <a:solidFill>
                            <a:schemeClr val="tx1"/>
                          </a:solidFill>
                          <a:latin typeface="Times New Roman" pitchFamily="18" charset="0"/>
                          <a:ea typeface="+mn-ea"/>
                          <a:cs typeface="Times New Roman" pitchFamily="18" charset="0"/>
                        </a:rPr>
                        <a:t>segno nella storia e che rappresentano ancora oggi un</a:t>
                      </a:r>
                      <a:r>
                        <a:rPr lang="it-IT" sz="900" kern="1200" baseline="0" dirty="0" smtClean="0">
                          <a:solidFill>
                            <a:schemeClr val="tx1"/>
                          </a:solidFill>
                          <a:latin typeface="Times New Roman" pitchFamily="18" charset="0"/>
                          <a:ea typeface="+mn-ea"/>
                          <a:cs typeface="Times New Roman" pitchFamily="18" charset="0"/>
                        </a:rPr>
                        <a:t> </a:t>
                      </a:r>
                      <a:r>
                        <a:rPr lang="it-IT" sz="900" kern="1200" dirty="0" smtClean="0">
                          <a:solidFill>
                            <a:schemeClr val="tx1"/>
                          </a:solidFill>
                          <a:latin typeface="Times New Roman" pitchFamily="18" charset="0"/>
                          <a:ea typeface="+mn-ea"/>
                          <a:cs typeface="Times New Roman" pitchFamily="18" charset="0"/>
                        </a:rPr>
                        <a:t>esempio di coraggio, intelligenza e</a:t>
                      </a:r>
                      <a:r>
                        <a:rPr lang="it-IT" sz="900" kern="1200" baseline="0" dirty="0" smtClean="0">
                          <a:solidFill>
                            <a:schemeClr val="tx1"/>
                          </a:solidFill>
                          <a:latin typeface="Times New Roman" pitchFamily="18" charset="0"/>
                          <a:ea typeface="+mn-ea"/>
                          <a:cs typeface="Times New Roman" pitchFamily="18" charset="0"/>
                        </a:rPr>
                        <a:t> </a:t>
                      </a:r>
                      <a:r>
                        <a:rPr lang="it-IT" sz="900" kern="1200" dirty="0" smtClean="0">
                          <a:solidFill>
                            <a:schemeClr val="tx1"/>
                          </a:solidFill>
                          <a:latin typeface="Times New Roman" pitchFamily="18" charset="0"/>
                          <a:ea typeface="+mn-ea"/>
                          <a:cs typeface="Times New Roman" pitchFamily="18" charset="0"/>
                        </a:rPr>
                        <a:t>libertà</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800" dirty="0" smtClean="0">
                          <a:latin typeface="Times New Roman"/>
                          <a:ea typeface="Calibri"/>
                          <a:cs typeface="Times New Roman"/>
                        </a:rPr>
                        <a:t>IC 5 Dante</a:t>
                      </a:r>
                      <a:r>
                        <a:rPr lang="it-IT" sz="800" baseline="0" dirty="0" smtClean="0">
                          <a:latin typeface="Times New Roman"/>
                          <a:ea typeface="Calibri"/>
                          <a:cs typeface="Times New Roman"/>
                        </a:rPr>
                        <a:t> </a:t>
                      </a:r>
                      <a:r>
                        <a:rPr lang="it-IT" sz="800" dirty="0" smtClean="0">
                          <a:latin typeface="Times New Roman"/>
                          <a:ea typeface="Calibri"/>
                          <a:cs typeface="Times New Roman"/>
                        </a:rPr>
                        <a:t>Alighieri</a:t>
                      </a:r>
                      <a:r>
                        <a:rPr lang="it-IT" sz="800" baseline="0" dirty="0" smtClean="0">
                          <a:latin typeface="Times New Roman"/>
                          <a:ea typeface="Calibri"/>
                          <a:cs typeface="Times New Roman"/>
                        </a:rPr>
                        <a:t> </a:t>
                      </a:r>
                      <a:r>
                        <a:rPr lang="it-IT" sz="800" dirty="0" smtClean="0">
                          <a:latin typeface="Times New Roman"/>
                          <a:ea typeface="Calibri"/>
                          <a:cs typeface="Times New Roman"/>
                        </a:rPr>
                        <a:t>Ferrara</a:t>
                      </a:r>
                    </a:p>
                    <a:p>
                      <a:pPr algn="l">
                        <a:lnSpc>
                          <a:spcPct val="115000"/>
                        </a:lnSpc>
                        <a:spcAft>
                          <a:spcPts val="0"/>
                        </a:spcAft>
                      </a:pPr>
                      <a:r>
                        <a:rPr lang="it-IT" sz="800" dirty="0" smtClean="0">
                          <a:latin typeface="Times New Roman"/>
                          <a:ea typeface="Calibri"/>
                          <a:cs typeface="Times New Roman"/>
                        </a:rPr>
                        <a:t>Scuola</a:t>
                      </a:r>
                      <a:r>
                        <a:rPr lang="it-IT" sz="800" baseline="0" dirty="0" smtClean="0">
                          <a:latin typeface="Times New Roman"/>
                          <a:ea typeface="Calibri"/>
                          <a:cs typeface="Times New Roman"/>
                        </a:rPr>
                        <a:t> </a:t>
                      </a:r>
                      <a:r>
                        <a:rPr lang="it-IT" sz="800" dirty="0" smtClean="0">
                          <a:latin typeface="Times New Roman"/>
                          <a:ea typeface="Calibri"/>
                          <a:cs typeface="Times New Roman"/>
                        </a:rPr>
                        <a:t>secondaria di I</a:t>
                      </a:r>
                      <a:r>
                        <a:rPr lang="it-IT" sz="800" baseline="0" dirty="0" smtClean="0">
                          <a:latin typeface="Times New Roman"/>
                          <a:ea typeface="Calibri"/>
                          <a:cs typeface="Times New Roman"/>
                        </a:rPr>
                        <a:t> </a:t>
                      </a:r>
                      <a:r>
                        <a:rPr lang="it-IT" sz="800" dirty="0" smtClean="0">
                          <a:latin typeface="Times New Roman"/>
                          <a:ea typeface="Calibri"/>
                          <a:cs typeface="Times New Roman"/>
                        </a:rPr>
                        <a:t>grado</a:t>
                      </a:r>
                    </a:p>
                    <a:p>
                      <a:r>
                        <a:rPr lang="it-IT" sz="800" kern="1200" dirty="0" smtClean="0">
                          <a:solidFill>
                            <a:schemeClr val="tx1"/>
                          </a:solidFill>
                          <a:latin typeface="Times New Roman" pitchFamily="18" charset="0"/>
                          <a:ea typeface="+mn-ea"/>
                          <a:cs typeface="Times New Roman" pitchFamily="18" charset="0"/>
                        </a:rPr>
                        <a:t>Nello specifico:</a:t>
                      </a:r>
                    </a:p>
                    <a:p>
                      <a:r>
                        <a:rPr lang="it-IT" sz="800" b="1" kern="1200" dirty="0" smtClean="0">
                          <a:solidFill>
                            <a:schemeClr val="tx1"/>
                          </a:solidFill>
                          <a:latin typeface="Times New Roman" pitchFamily="18" charset="0"/>
                          <a:ea typeface="+mn-ea"/>
                          <a:cs typeface="Times New Roman" pitchFamily="18" charset="0"/>
                        </a:rPr>
                        <a:t>Classi Prime</a:t>
                      </a:r>
                      <a:r>
                        <a:rPr lang="it-IT" sz="800" kern="1200" dirty="0" smtClean="0">
                          <a:solidFill>
                            <a:schemeClr val="tx1"/>
                          </a:solidFill>
                          <a:latin typeface="Times New Roman" pitchFamily="18" charset="0"/>
                          <a:ea typeface="+mn-ea"/>
                          <a:cs typeface="Times New Roman" pitchFamily="18" charset="0"/>
                        </a:rPr>
                        <a:t>:</a:t>
                      </a:r>
                    </a:p>
                    <a:p>
                      <a:r>
                        <a:rPr lang="it-IT" sz="800" kern="1200" dirty="0" smtClean="0">
                          <a:solidFill>
                            <a:schemeClr val="tx1"/>
                          </a:solidFill>
                          <a:latin typeface="Times New Roman" pitchFamily="18" charset="0"/>
                          <a:ea typeface="+mn-ea"/>
                          <a:cs typeface="Times New Roman" pitchFamily="18" charset="0"/>
                        </a:rPr>
                        <a:t>“</a:t>
                      </a:r>
                      <a:r>
                        <a:rPr lang="it-IT" sz="800" b="1" kern="1200" dirty="0" smtClean="0">
                          <a:solidFill>
                            <a:schemeClr val="tx1"/>
                          </a:solidFill>
                          <a:latin typeface="Times New Roman" pitchFamily="18" charset="0"/>
                          <a:ea typeface="+mn-ea"/>
                          <a:cs typeface="Times New Roman" pitchFamily="18" charset="0"/>
                        </a:rPr>
                        <a:t>Donne nei miti e nelle</a:t>
                      </a:r>
                      <a:endParaRPr lang="it-IT" sz="800" kern="1200" dirty="0" smtClean="0">
                        <a:solidFill>
                          <a:schemeClr val="tx1"/>
                        </a:solidFill>
                        <a:latin typeface="Times New Roman" pitchFamily="18" charset="0"/>
                        <a:ea typeface="+mn-ea"/>
                        <a:cs typeface="Times New Roman" pitchFamily="18" charset="0"/>
                      </a:endParaRPr>
                    </a:p>
                    <a:p>
                      <a:r>
                        <a:rPr lang="it-IT" sz="800" b="1" kern="1200" dirty="0" smtClean="0">
                          <a:solidFill>
                            <a:schemeClr val="tx1"/>
                          </a:solidFill>
                          <a:latin typeface="Times New Roman" pitchFamily="18" charset="0"/>
                          <a:ea typeface="+mn-ea"/>
                          <a:cs typeface="Times New Roman" pitchFamily="18" charset="0"/>
                        </a:rPr>
                        <a:t>leggende</a:t>
                      </a:r>
                      <a:r>
                        <a:rPr lang="it-IT" sz="800" kern="1200" dirty="0" smtClean="0">
                          <a:solidFill>
                            <a:schemeClr val="tx1"/>
                          </a:solidFill>
                          <a:latin typeface="Times New Roman" pitchFamily="18" charset="0"/>
                          <a:ea typeface="+mn-ea"/>
                          <a:cs typeface="Times New Roman" pitchFamily="18" charset="0"/>
                        </a:rPr>
                        <a:t>”</a:t>
                      </a:r>
                    </a:p>
                    <a:p>
                      <a:r>
                        <a:rPr lang="it-IT" sz="800" kern="1200" dirty="0" smtClean="0">
                          <a:solidFill>
                            <a:schemeClr val="tx1"/>
                          </a:solidFill>
                          <a:latin typeface="Times New Roman" pitchFamily="18" charset="0"/>
                          <a:ea typeface="+mn-ea"/>
                          <a:cs typeface="Times New Roman" pitchFamily="18" charset="0"/>
                        </a:rPr>
                        <a:t>o Lettura e riscrittura creativa di miti con protagoniste femminili (Penelope, Atena, ...).</a:t>
                      </a:r>
                    </a:p>
                    <a:p>
                      <a:r>
                        <a:rPr lang="it-IT" sz="800" kern="1200" dirty="0" smtClean="0">
                          <a:solidFill>
                            <a:schemeClr val="tx1"/>
                          </a:solidFill>
                          <a:latin typeface="Times New Roman" pitchFamily="18" charset="0"/>
                          <a:ea typeface="+mn-ea"/>
                          <a:cs typeface="Times New Roman" pitchFamily="18" charset="0"/>
                        </a:rPr>
                        <a:t> </a:t>
                      </a:r>
                    </a:p>
                    <a:p>
                      <a:r>
                        <a:rPr lang="it-IT" sz="800" kern="1200" dirty="0" smtClean="0">
                          <a:solidFill>
                            <a:schemeClr val="tx1"/>
                          </a:solidFill>
                          <a:latin typeface="Times New Roman" pitchFamily="18" charset="0"/>
                          <a:ea typeface="+mn-ea"/>
                          <a:cs typeface="Times New Roman" pitchFamily="18" charset="0"/>
                        </a:rPr>
                        <a:t>o Realizzazione di schede</a:t>
                      </a:r>
                    </a:p>
                    <a:p>
                      <a:r>
                        <a:rPr lang="it-IT" sz="800" kern="1200" dirty="0" smtClean="0">
                          <a:solidFill>
                            <a:schemeClr val="tx1"/>
                          </a:solidFill>
                          <a:latin typeface="Times New Roman" pitchFamily="18" charset="0"/>
                          <a:ea typeface="+mn-ea"/>
                          <a:cs typeface="Times New Roman" pitchFamily="18" charset="0"/>
                        </a:rPr>
                        <a:t>illustrate con brevi testi e</a:t>
                      </a:r>
                    </a:p>
                    <a:p>
                      <a:r>
                        <a:rPr lang="it-IT" sz="800" kern="1200" dirty="0" smtClean="0">
                          <a:solidFill>
                            <a:schemeClr val="tx1"/>
                          </a:solidFill>
                          <a:latin typeface="Times New Roman" pitchFamily="18" charset="0"/>
                          <a:ea typeface="+mn-ea"/>
                          <a:cs typeface="Times New Roman" pitchFamily="18" charset="0"/>
                        </a:rPr>
                        <a:t>disegni sulle figure studiate.</a:t>
                      </a:r>
                    </a:p>
                    <a:p>
                      <a:r>
                        <a:rPr lang="it-IT" sz="800" kern="1200" dirty="0" smtClean="0">
                          <a:solidFill>
                            <a:schemeClr val="tx1"/>
                          </a:solidFill>
                          <a:latin typeface="Times New Roman" pitchFamily="18" charset="0"/>
                          <a:ea typeface="+mn-ea"/>
                          <a:cs typeface="Times New Roman" pitchFamily="18" charset="0"/>
                        </a:rPr>
                        <a:t> </a:t>
                      </a:r>
                    </a:p>
                    <a:p>
                      <a:r>
                        <a:rPr lang="it-IT" sz="800" kern="1200" dirty="0" smtClean="0">
                          <a:solidFill>
                            <a:schemeClr val="tx1"/>
                          </a:solidFill>
                          <a:latin typeface="Times New Roman" pitchFamily="18" charset="0"/>
                          <a:ea typeface="+mn-ea"/>
                          <a:cs typeface="Times New Roman" pitchFamily="18" charset="0"/>
                        </a:rPr>
                        <a:t>O Prodotto finale: cartelloni illustrati</a:t>
                      </a:r>
                      <a:endParaRPr lang="it-IT" sz="800" dirty="0" smtClean="0">
                        <a:latin typeface="Times New Roman" pitchFamily="18" charset="0"/>
                        <a:ea typeface="Calibri"/>
                        <a:cs typeface="Times New Roman" pitchFamily="18" charset="0"/>
                      </a:endParaRPr>
                    </a:p>
                    <a:p>
                      <a:pPr algn="ct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it-IT" sz="900" kern="1200" dirty="0" smtClean="0">
                          <a:solidFill>
                            <a:schemeClr val="tx1"/>
                          </a:solidFill>
                          <a:latin typeface="Times New Roman" pitchFamily="18" charset="0"/>
                          <a:ea typeface="+mn-ea"/>
                          <a:cs typeface="Times New Roman" pitchFamily="18" charset="0"/>
                        </a:rPr>
                        <a:t>Settimana dall’8</a:t>
                      </a:r>
                    </a:p>
                    <a:p>
                      <a:pPr algn="l"/>
                      <a:r>
                        <a:rPr lang="it-IT" sz="900" kern="1200" dirty="0" smtClean="0">
                          <a:solidFill>
                            <a:schemeClr val="tx1"/>
                          </a:solidFill>
                          <a:latin typeface="Times New Roman" pitchFamily="18" charset="0"/>
                          <a:ea typeface="+mn-ea"/>
                          <a:cs typeface="Times New Roman" pitchFamily="18" charset="0"/>
                        </a:rPr>
                        <a:t>marzo al 20</a:t>
                      </a:r>
                    </a:p>
                    <a:p>
                      <a:pPr algn="l"/>
                      <a:r>
                        <a:rPr lang="it-IT" sz="900" kern="1200" dirty="0" smtClean="0">
                          <a:solidFill>
                            <a:schemeClr val="tx1"/>
                          </a:solidFill>
                          <a:latin typeface="Times New Roman" pitchFamily="18" charset="0"/>
                          <a:ea typeface="+mn-ea"/>
                          <a:cs typeface="Times New Roman" pitchFamily="18" charset="0"/>
                        </a:rPr>
                        <a:t>marzo 2026</a:t>
                      </a:r>
                    </a:p>
                    <a:p>
                      <a:pPr algn="l"/>
                      <a:r>
                        <a:rPr lang="it-IT" sz="900" kern="1200" dirty="0" smtClean="0">
                          <a:solidFill>
                            <a:schemeClr val="tx1"/>
                          </a:solidFill>
                          <a:latin typeface="Times New Roman" pitchFamily="18" charset="0"/>
                          <a:ea typeface="+mn-ea"/>
                          <a:cs typeface="Times New Roman" pitchFamily="18" charset="0"/>
                        </a:rPr>
                        <a:t> </a:t>
                      </a:r>
                    </a:p>
                    <a:p>
                      <a:pPr algn="l"/>
                      <a:r>
                        <a:rPr lang="it-IT" sz="900" kern="1200" dirty="0" smtClean="0">
                          <a:solidFill>
                            <a:schemeClr val="tx1"/>
                          </a:solidFill>
                          <a:latin typeface="Times New Roman" pitchFamily="18" charset="0"/>
                          <a:ea typeface="+mn-ea"/>
                          <a:cs typeface="Times New Roman" pitchFamily="18" charset="0"/>
                        </a:rPr>
                        <a:t>nelle mattinate</a:t>
                      </a:r>
                    </a:p>
                    <a:p>
                      <a:pPr algn="l"/>
                      <a:r>
                        <a:rPr lang="it-IT" sz="900" kern="1200" dirty="0" smtClean="0">
                          <a:solidFill>
                            <a:schemeClr val="tx1"/>
                          </a:solidFill>
                          <a:latin typeface="Times New Roman" pitchFamily="18" charset="0"/>
                          <a:ea typeface="+mn-ea"/>
                          <a:cs typeface="Times New Roman" pitchFamily="18" charset="0"/>
                        </a:rPr>
                        <a:t>in orario</a:t>
                      </a:r>
                    </a:p>
                    <a:p>
                      <a:pPr algn="l"/>
                      <a:r>
                        <a:rPr lang="it-IT" sz="900" kern="1200" dirty="0" smtClean="0">
                          <a:solidFill>
                            <a:schemeClr val="tx1"/>
                          </a:solidFill>
                          <a:latin typeface="Times New Roman" pitchFamily="18" charset="0"/>
                          <a:ea typeface="+mn-ea"/>
                          <a:cs typeface="Times New Roman" pitchFamily="18" charset="0"/>
                        </a:rPr>
                        <a:t>scolastico</a:t>
                      </a:r>
                      <a:endParaRPr lang="it-IT" sz="900" dirty="0" smtClean="0">
                        <a:latin typeface="Times New Roman" pitchFamily="18" charset="0"/>
                        <a:cs typeface="Times New Roman" pitchFamily="18" charset="0"/>
                      </a:endParaRPr>
                    </a:p>
                    <a:p>
                      <a:pPr algn="l">
                        <a:lnSpc>
                          <a:spcPct val="115000"/>
                        </a:lnSpc>
                        <a:spcAft>
                          <a:spcPts val="0"/>
                        </a:spcAft>
                      </a:pPr>
                      <a:endParaRPr lang="it-IT" sz="7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it-IT" sz="900" kern="1200" dirty="0" smtClean="0">
                          <a:solidFill>
                            <a:schemeClr val="tx1"/>
                          </a:solidFill>
                          <a:latin typeface="Times New Roman" pitchFamily="18" charset="0"/>
                          <a:ea typeface="+mn-ea"/>
                          <a:cs typeface="Times New Roman" pitchFamily="18" charset="0"/>
                        </a:rPr>
                        <a:t>Sedi:</a:t>
                      </a:r>
                    </a:p>
                    <a:p>
                      <a:r>
                        <a:rPr lang="it-IT" sz="900" kern="1200" dirty="0" smtClean="0">
                          <a:solidFill>
                            <a:schemeClr val="tx1"/>
                          </a:solidFill>
                          <a:latin typeface="Times New Roman" pitchFamily="18" charset="0"/>
                          <a:ea typeface="+mn-ea"/>
                          <a:cs typeface="Times New Roman" pitchFamily="18" charset="0"/>
                        </a:rPr>
                        <a:t>Via </a:t>
                      </a:r>
                      <a:r>
                        <a:rPr lang="it-IT" sz="900" kern="1200" dirty="0" err="1" smtClean="0">
                          <a:solidFill>
                            <a:schemeClr val="tx1"/>
                          </a:solidFill>
                          <a:latin typeface="Times New Roman" pitchFamily="18" charset="0"/>
                          <a:ea typeface="+mn-ea"/>
                          <a:cs typeface="Times New Roman" pitchFamily="18" charset="0"/>
                        </a:rPr>
                        <a:t>Camposabbionario</a:t>
                      </a:r>
                      <a:endParaRPr lang="it-IT" sz="900" kern="1200" dirty="0" smtClean="0">
                        <a:solidFill>
                          <a:schemeClr val="tx1"/>
                        </a:solidFill>
                        <a:latin typeface="Times New Roman" pitchFamily="18" charset="0"/>
                        <a:ea typeface="+mn-ea"/>
                        <a:cs typeface="Times New Roman" pitchFamily="18" charset="0"/>
                      </a:endParaRPr>
                    </a:p>
                    <a:p>
                      <a:r>
                        <a:rPr lang="it-IT" sz="900" kern="1200" dirty="0" smtClean="0">
                          <a:solidFill>
                            <a:schemeClr val="tx1"/>
                          </a:solidFill>
                          <a:latin typeface="Times New Roman" pitchFamily="18" charset="0"/>
                          <a:ea typeface="+mn-ea"/>
                          <a:cs typeface="Times New Roman" pitchFamily="18" charset="0"/>
                        </a:rPr>
                        <a:t> e succursale</a:t>
                      </a:r>
                    </a:p>
                    <a:p>
                      <a:r>
                        <a:rPr lang="it-IT" sz="900" kern="1200" dirty="0" smtClean="0">
                          <a:solidFill>
                            <a:schemeClr val="tx1"/>
                          </a:solidFill>
                          <a:latin typeface="Times New Roman" pitchFamily="18" charset="0"/>
                          <a:ea typeface="+mn-ea"/>
                          <a:cs typeface="Times New Roman" pitchFamily="18" charset="0"/>
                        </a:rPr>
                        <a:t>Via </a:t>
                      </a:r>
                      <a:r>
                        <a:rPr lang="it-IT" sz="900" kern="1200" dirty="0" err="1" smtClean="0">
                          <a:solidFill>
                            <a:schemeClr val="tx1"/>
                          </a:solidFill>
                          <a:latin typeface="Times New Roman" pitchFamily="18" charset="0"/>
                          <a:ea typeface="+mn-ea"/>
                          <a:cs typeface="Times New Roman" pitchFamily="18" charset="0"/>
                        </a:rPr>
                        <a:t>Borgodisotto</a:t>
                      </a:r>
                      <a:endParaRPr lang="it-IT" sz="900" kern="1200" dirty="0" smtClean="0">
                        <a:solidFill>
                          <a:schemeClr val="tx1"/>
                        </a:solidFill>
                        <a:latin typeface="Times New Roman" pitchFamily="18" charset="0"/>
                        <a:ea typeface="+mn-ea"/>
                        <a:cs typeface="Times New Roman" pitchFamily="18" charset="0"/>
                      </a:endParaRPr>
                    </a:p>
                    <a:p>
                      <a:pPr algn="l">
                        <a:lnSpc>
                          <a:spcPct val="115000"/>
                        </a:lnSpc>
                        <a:spcAft>
                          <a:spcPts val="0"/>
                        </a:spcAft>
                      </a:pPr>
                      <a:endParaRPr lang="it-IT" sz="7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26</a:t>
            </a:fld>
            <a:endParaRPr lang="it-IT"/>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404664"/>
          <a:ext cx="8496942" cy="6048672"/>
        </p:xfrm>
        <a:graphic>
          <a:graphicData uri="http://schemas.openxmlformats.org/drawingml/2006/table">
            <a:tbl>
              <a:tblPr/>
              <a:tblGrid>
                <a:gridCol w="1699153"/>
                <a:gridCol w="1699153"/>
                <a:gridCol w="1699153"/>
                <a:gridCol w="1060718"/>
                <a:gridCol w="2338765"/>
              </a:tblGrid>
              <a:tr h="648072">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nSpc>
                          <a:spcPct val="115000"/>
                        </a:lnSpc>
                        <a:spcAft>
                          <a:spcPts val="0"/>
                        </a:spcAft>
                      </a:pPr>
                      <a:r>
                        <a:rPr lang="it-IT" sz="900" dirty="0" smtClean="0">
                          <a:latin typeface="Times New Roman" pitchFamily="18" charset="0"/>
                          <a:ea typeface="Calibri"/>
                          <a:cs typeface="Times New Roman" pitchFamily="18" charset="0"/>
                        </a:rPr>
                        <a:t>137-ATTIVITA’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Attraverso miti 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leggende, figure</a:t>
                      </a:r>
                    </a:p>
                    <a:p>
                      <a:pPr>
                        <a:lnSpc>
                          <a:spcPct val="115000"/>
                        </a:lnSpc>
                        <a:spcAft>
                          <a:spcPts val="0"/>
                        </a:spcAft>
                      </a:pPr>
                      <a:r>
                        <a:rPr lang="it-IT" sz="900" dirty="0" smtClean="0">
                          <a:latin typeface="Times New Roman" pitchFamily="18" charset="0"/>
                          <a:ea typeface="Calibri"/>
                          <a:cs typeface="Times New Roman" pitchFamily="18" charset="0"/>
                        </a:rPr>
                        <a:t>storiche 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protagoniste del</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Novecento, gli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studenti e le</a:t>
                      </a:r>
                    </a:p>
                    <a:p>
                      <a:pPr>
                        <a:lnSpc>
                          <a:spcPct val="115000"/>
                        </a:lnSpc>
                        <a:spcAft>
                          <a:spcPts val="0"/>
                        </a:spcAft>
                      </a:pPr>
                      <a:r>
                        <a:rPr lang="it-IT" sz="900" dirty="0" smtClean="0">
                          <a:latin typeface="Times New Roman" pitchFamily="18" charset="0"/>
                          <a:ea typeface="Calibri"/>
                          <a:cs typeface="Times New Roman" pitchFamily="18" charset="0"/>
                        </a:rPr>
                        <a:t>Studentesse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saranno guidati</a:t>
                      </a:r>
                    </a:p>
                    <a:p>
                      <a:pPr>
                        <a:lnSpc>
                          <a:spcPct val="115000"/>
                        </a:lnSpc>
                        <a:spcAft>
                          <a:spcPts val="0"/>
                        </a:spcAft>
                      </a:pPr>
                      <a:r>
                        <a:rPr lang="it-IT" sz="900" dirty="0" smtClean="0">
                          <a:latin typeface="Times New Roman" pitchFamily="18" charset="0"/>
                          <a:ea typeface="Calibri"/>
                          <a:cs typeface="Times New Roman" pitchFamily="18" charset="0"/>
                        </a:rPr>
                        <a:t>alla scoperta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delle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donne che</a:t>
                      </a:r>
                    </a:p>
                    <a:p>
                      <a:pPr>
                        <a:lnSpc>
                          <a:spcPct val="115000"/>
                        </a:lnSpc>
                        <a:spcAft>
                          <a:spcPts val="0"/>
                        </a:spcAft>
                      </a:pPr>
                      <a:r>
                        <a:rPr lang="it-IT" sz="900" dirty="0" smtClean="0">
                          <a:latin typeface="Times New Roman" pitchFamily="18" charset="0"/>
                          <a:ea typeface="Calibri"/>
                          <a:cs typeface="Times New Roman" pitchFamily="18" charset="0"/>
                        </a:rPr>
                        <a:t>hanno lasciato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un</a:t>
                      </a:r>
                      <a:r>
                        <a:rPr lang="it-IT" sz="900" baseline="0" dirty="0" smtClean="0">
                          <a:latin typeface="Times New Roman" pitchFamily="18" charset="0"/>
                          <a:ea typeface="Calibri"/>
                          <a:cs typeface="Times New Roman" pitchFamily="18" charset="0"/>
                        </a:rPr>
                        <a:t> </a:t>
                      </a:r>
                      <a:r>
                        <a:rPr lang="it-IT" sz="900" kern="1200" dirty="0" smtClean="0">
                          <a:solidFill>
                            <a:schemeClr val="tx1"/>
                          </a:solidFill>
                          <a:latin typeface="Times New Roman" pitchFamily="18" charset="0"/>
                          <a:ea typeface="+mn-ea"/>
                          <a:cs typeface="Times New Roman" pitchFamily="18" charset="0"/>
                        </a:rPr>
                        <a:t>segno nella storia e che rappresentano ancora oggi un</a:t>
                      </a:r>
                      <a:r>
                        <a:rPr lang="it-IT" sz="900" kern="1200" baseline="0" dirty="0" smtClean="0">
                          <a:solidFill>
                            <a:schemeClr val="tx1"/>
                          </a:solidFill>
                          <a:latin typeface="Times New Roman" pitchFamily="18" charset="0"/>
                          <a:ea typeface="+mn-ea"/>
                          <a:cs typeface="Times New Roman" pitchFamily="18" charset="0"/>
                        </a:rPr>
                        <a:t> </a:t>
                      </a:r>
                      <a:r>
                        <a:rPr lang="it-IT" sz="900" kern="1200" dirty="0" smtClean="0">
                          <a:solidFill>
                            <a:schemeClr val="tx1"/>
                          </a:solidFill>
                          <a:latin typeface="Times New Roman" pitchFamily="18" charset="0"/>
                          <a:ea typeface="+mn-ea"/>
                          <a:cs typeface="Times New Roman" pitchFamily="18" charset="0"/>
                        </a:rPr>
                        <a:t>esempio di coraggio, intelligenza e</a:t>
                      </a:r>
                      <a:r>
                        <a:rPr lang="it-IT" sz="900" kern="1200" baseline="0" dirty="0" smtClean="0">
                          <a:solidFill>
                            <a:schemeClr val="tx1"/>
                          </a:solidFill>
                          <a:latin typeface="Times New Roman" pitchFamily="18" charset="0"/>
                          <a:ea typeface="+mn-ea"/>
                          <a:cs typeface="Times New Roman" pitchFamily="18" charset="0"/>
                        </a:rPr>
                        <a:t> </a:t>
                      </a:r>
                      <a:r>
                        <a:rPr lang="it-IT" sz="900" kern="1200" dirty="0" smtClean="0">
                          <a:solidFill>
                            <a:schemeClr val="tx1"/>
                          </a:solidFill>
                          <a:latin typeface="Times New Roman" pitchFamily="18" charset="0"/>
                          <a:ea typeface="+mn-ea"/>
                          <a:cs typeface="Times New Roman" pitchFamily="18" charset="0"/>
                        </a:rPr>
                        <a:t>libertà.</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it-IT" sz="900" b="1" kern="1200" dirty="0" smtClean="0">
                          <a:solidFill>
                            <a:schemeClr val="tx1"/>
                          </a:solidFill>
                          <a:latin typeface="Times New Roman" pitchFamily="18" charset="0"/>
                          <a:ea typeface="+mn-ea"/>
                          <a:cs typeface="Times New Roman" pitchFamily="18" charset="0"/>
                        </a:rPr>
                        <a:t>Classi Seconde</a:t>
                      </a:r>
                      <a:endParaRPr lang="it-IT" sz="900" kern="1200" dirty="0" smtClean="0">
                        <a:solidFill>
                          <a:schemeClr val="tx1"/>
                        </a:solidFill>
                        <a:latin typeface="Times New Roman" pitchFamily="18" charset="0"/>
                        <a:ea typeface="+mn-ea"/>
                        <a:cs typeface="Times New Roman" pitchFamily="18" charset="0"/>
                      </a:endParaRPr>
                    </a:p>
                    <a:p>
                      <a:r>
                        <a:rPr lang="it-IT" sz="900" kern="1200" dirty="0" smtClean="0">
                          <a:solidFill>
                            <a:schemeClr val="tx1"/>
                          </a:solidFill>
                          <a:latin typeface="Times New Roman" pitchFamily="18" charset="0"/>
                          <a:ea typeface="+mn-ea"/>
                          <a:cs typeface="Times New Roman" pitchFamily="18" charset="0"/>
                        </a:rPr>
                        <a:t>“</a:t>
                      </a:r>
                      <a:r>
                        <a:rPr lang="it-IT" sz="900" b="1" kern="1200" dirty="0" smtClean="0">
                          <a:solidFill>
                            <a:schemeClr val="tx1"/>
                          </a:solidFill>
                          <a:latin typeface="Times New Roman" pitchFamily="18" charset="0"/>
                          <a:ea typeface="+mn-ea"/>
                          <a:cs typeface="Times New Roman" pitchFamily="18" charset="0"/>
                        </a:rPr>
                        <a:t>Una voce dal Settecento</a:t>
                      </a:r>
                      <a:r>
                        <a:rPr lang="it-IT" sz="900" kern="1200" dirty="0" smtClean="0">
                          <a:solidFill>
                            <a:schemeClr val="tx1"/>
                          </a:solidFill>
                          <a:latin typeface="Times New Roman" pitchFamily="18" charset="0"/>
                          <a:ea typeface="+mn-ea"/>
                          <a:cs typeface="Times New Roman" pitchFamily="18" charset="0"/>
                        </a:rPr>
                        <a:t>”</a:t>
                      </a:r>
                    </a:p>
                    <a:p>
                      <a:r>
                        <a:rPr lang="it-IT" sz="900" kern="1200" dirty="0" smtClean="0">
                          <a:solidFill>
                            <a:schemeClr val="tx1"/>
                          </a:solidFill>
                          <a:latin typeface="Times New Roman" pitchFamily="18" charset="0"/>
                          <a:ea typeface="+mn-ea"/>
                          <a:cs typeface="Times New Roman" pitchFamily="18" charset="0"/>
                        </a:rPr>
                        <a:t>Approfondimento su </a:t>
                      </a:r>
                      <a:r>
                        <a:rPr lang="it-IT" sz="900" kern="1200" dirty="0" err="1" smtClean="0">
                          <a:solidFill>
                            <a:schemeClr val="tx1"/>
                          </a:solidFill>
                          <a:latin typeface="Times New Roman" pitchFamily="18" charset="0"/>
                          <a:ea typeface="+mn-ea"/>
                          <a:cs typeface="Times New Roman" pitchFamily="18" charset="0"/>
                        </a:rPr>
                        <a:t>Olympe</a:t>
                      </a:r>
                      <a:r>
                        <a:rPr lang="it-IT" sz="900" kern="1200" dirty="0" smtClean="0">
                          <a:solidFill>
                            <a:schemeClr val="tx1"/>
                          </a:solidFill>
                          <a:latin typeface="Times New Roman" pitchFamily="18" charset="0"/>
                          <a:ea typeface="+mn-ea"/>
                          <a:cs typeface="Times New Roman" pitchFamily="18" charset="0"/>
                        </a:rPr>
                        <a:t> de </a:t>
                      </a:r>
                      <a:r>
                        <a:rPr lang="it-IT" sz="900" kern="1200" dirty="0" err="1" smtClean="0">
                          <a:solidFill>
                            <a:schemeClr val="tx1"/>
                          </a:solidFill>
                          <a:latin typeface="Times New Roman" pitchFamily="18" charset="0"/>
                          <a:ea typeface="+mn-ea"/>
                          <a:cs typeface="Times New Roman" pitchFamily="18" charset="0"/>
                        </a:rPr>
                        <a:t>Gouges</a:t>
                      </a:r>
                      <a:r>
                        <a:rPr lang="it-IT" sz="900" kern="1200" dirty="0" smtClean="0">
                          <a:solidFill>
                            <a:schemeClr val="tx1"/>
                          </a:solidFill>
                          <a:latin typeface="Times New Roman" pitchFamily="18" charset="0"/>
                          <a:ea typeface="+mn-ea"/>
                          <a:cs typeface="Times New Roman" pitchFamily="18" charset="0"/>
                        </a:rPr>
                        <a:t> e la Dichiarazione dei diritti della donna e della cittadina.</a:t>
                      </a:r>
                    </a:p>
                    <a:p>
                      <a:r>
                        <a:rPr lang="it-IT" sz="900" kern="1200" dirty="0" smtClean="0">
                          <a:solidFill>
                            <a:schemeClr val="tx1"/>
                          </a:solidFill>
                          <a:latin typeface="Times New Roman" pitchFamily="18" charset="0"/>
                          <a:ea typeface="+mn-ea"/>
                          <a:cs typeface="Times New Roman" pitchFamily="18" charset="0"/>
                        </a:rPr>
                        <a:t> </a:t>
                      </a:r>
                    </a:p>
                    <a:p>
                      <a:r>
                        <a:rPr lang="it-IT" sz="900" kern="1200" dirty="0" smtClean="0">
                          <a:solidFill>
                            <a:schemeClr val="tx1"/>
                          </a:solidFill>
                          <a:latin typeface="Times New Roman" pitchFamily="18" charset="0"/>
                          <a:ea typeface="+mn-ea"/>
                          <a:cs typeface="Times New Roman" pitchFamily="18" charset="0"/>
                        </a:rPr>
                        <a:t>o Laboratorio di scrittura:</a:t>
                      </a:r>
                    </a:p>
                    <a:p>
                      <a:r>
                        <a:rPr lang="it-IT" sz="900" kern="1200" dirty="0" smtClean="0">
                          <a:solidFill>
                            <a:schemeClr val="tx1"/>
                          </a:solidFill>
                          <a:latin typeface="Times New Roman" pitchFamily="18" charset="0"/>
                          <a:ea typeface="+mn-ea"/>
                          <a:cs typeface="Times New Roman" pitchFamily="18" charset="0"/>
                        </a:rPr>
                        <a:t>intervista immaginaria ad</a:t>
                      </a:r>
                    </a:p>
                    <a:p>
                      <a:r>
                        <a:rPr lang="it-IT" sz="900" kern="1200" dirty="0" err="1" smtClean="0">
                          <a:solidFill>
                            <a:schemeClr val="tx1"/>
                          </a:solidFill>
                          <a:latin typeface="Times New Roman" pitchFamily="18" charset="0"/>
                          <a:ea typeface="+mn-ea"/>
                          <a:cs typeface="Times New Roman" pitchFamily="18" charset="0"/>
                        </a:rPr>
                        <a:t>Olympe</a:t>
                      </a:r>
                      <a:r>
                        <a:rPr lang="it-IT" sz="900" kern="1200" dirty="0" smtClean="0">
                          <a:solidFill>
                            <a:schemeClr val="tx1"/>
                          </a:solidFill>
                          <a:latin typeface="Times New Roman" pitchFamily="18" charset="0"/>
                          <a:ea typeface="+mn-ea"/>
                          <a:cs typeface="Times New Roman" pitchFamily="18" charset="0"/>
                        </a:rPr>
                        <a:t> da parte di una ragazza di oggi.</a:t>
                      </a:r>
                    </a:p>
                    <a:p>
                      <a:r>
                        <a:rPr lang="it-IT" sz="900" kern="1200" dirty="0" smtClean="0">
                          <a:solidFill>
                            <a:schemeClr val="tx1"/>
                          </a:solidFill>
                          <a:latin typeface="Times New Roman" pitchFamily="18" charset="0"/>
                          <a:ea typeface="+mn-ea"/>
                          <a:cs typeface="Times New Roman" pitchFamily="18" charset="0"/>
                        </a:rPr>
                        <a:t> </a:t>
                      </a:r>
                    </a:p>
                    <a:p>
                      <a:r>
                        <a:rPr lang="it-IT" sz="900" kern="1200" dirty="0" smtClean="0">
                          <a:solidFill>
                            <a:schemeClr val="tx1"/>
                          </a:solidFill>
                          <a:latin typeface="Times New Roman" pitchFamily="18" charset="0"/>
                          <a:ea typeface="+mn-ea"/>
                          <a:cs typeface="Times New Roman" pitchFamily="18" charset="0"/>
                        </a:rPr>
                        <a:t>o Prodotto finale: cartelloni illustrati e/o video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it-IT" sz="900" kern="1200" dirty="0" smtClean="0">
                          <a:solidFill>
                            <a:schemeClr val="tx1"/>
                          </a:solidFill>
                          <a:latin typeface="Times New Roman" pitchFamily="18" charset="0"/>
                          <a:ea typeface="+mn-ea"/>
                          <a:cs typeface="Times New Roman" pitchFamily="18" charset="0"/>
                        </a:rPr>
                        <a:t>Settimana dall’8</a:t>
                      </a:r>
                    </a:p>
                    <a:p>
                      <a:pPr algn="l"/>
                      <a:r>
                        <a:rPr lang="it-IT" sz="900" kern="1200" dirty="0" smtClean="0">
                          <a:solidFill>
                            <a:schemeClr val="tx1"/>
                          </a:solidFill>
                          <a:latin typeface="Times New Roman" pitchFamily="18" charset="0"/>
                          <a:ea typeface="+mn-ea"/>
                          <a:cs typeface="Times New Roman" pitchFamily="18" charset="0"/>
                        </a:rPr>
                        <a:t>marzo al 20</a:t>
                      </a:r>
                    </a:p>
                    <a:p>
                      <a:pPr algn="l"/>
                      <a:r>
                        <a:rPr lang="it-IT" sz="900" kern="1200" dirty="0" smtClean="0">
                          <a:solidFill>
                            <a:schemeClr val="tx1"/>
                          </a:solidFill>
                          <a:latin typeface="Times New Roman" pitchFamily="18" charset="0"/>
                          <a:ea typeface="+mn-ea"/>
                          <a:cs typeface="Times New Roman" pitchFamily="18" charset="0"/>
                        </a:rPr>
                        <a:t>marzo 2026</a:t>
                      </a:r>
                    </a:p>
                    <a:p>
                      <a:pPr algn="l"/>
                      <a:r>
                        <a:rPr lang="it-IT" sz="900" kern="1200" dirty="0" smtClean="0">
                          <a:solidFill>
                            <a:schemeClr val="tx1"/>
                          </a:solidFill>
                          <a:latin typeface="Times New Roman" pitchFamily="18" charset="0"/>
                          <a:ea typeface="+mn-ea"/>
                          <a:cs typeface="Times New Roman" pitchFamily="18" charset="0"/>
                        </a:rPr>
                        <a:t> </a:t>
                      </a:r>
                    </a:p>
                    <a:p>
                      <a:pPr algn="l"/>
                      <a:r>
                        <a:rPr lang="it-IT" sz="900" kern="1200" dirty="0" smtClean="0">
                          <a:solidFill>
                            <a:schemeClr val="tx1"/>
                          </a:solidFill>
                          <a:latin typeface="Times New Roman" pitchFamily="18" charset="0"/>
                          <a:ea typeface="+mn-ea"/>
                          <a:cs typeface="Times New Roman" pitchFamily="18" charset="0"/>
                        </a:rPr>
                        <a:t>nelle mattinate</a:t>
                      </a:r>
                    </a:p>
                    <a:p>
                      <a:pPr algn="l"/>
                      <a:r>
                        <a:rPr lang="it-IT" sz="900" kern="1200" dirty="0" smtClean="0">
                          <a:solidFill>
                            <a:schemeClr val="tx1"/>
                          </a:solidFill>
                          <a:latin typeface="Times New Roman" pitchFamily="18" charset="0"/>
                          <a:ea typeface="+mn-ea"/>
                          <a:cs typeface="Times New Roman" pitchFamily="18" charset="0"/>
                        </a:rPr>
                        <a:t>in orario</a:t>
                      </a:r>
                    </a:p>
                    <a:p>
                      <a:pPr algn="l"/>
                      <a:r>
                        <a:rPr lang="it-IT" sz="900" kern="1200" dirty="0" smtClean="0">
                          <a:solidFill>
                            <a:schemeClr val="tx1"/>
                          </a:solidFill>
                          <a:latin typeface="Times New Roman" pitchFamily="18" charset="0"/>
                          <a:ea typeface="+mn-ea"/>
                          <a:cs typeface="Times New Roman" pitchFamily="18" charset="0"/>
                        </a:rPr>
                        <a:t>scolastico</a:t>
                      </a:r>
                      <a:endParaRPr lang="it-IT" sz="900" dirty="0" smtClean="0">
                        <a:latin typeface="Times New Roman" pitchFamily="18" charset="0"/>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it-IT" sz="900" kern="1200" dirty="0" smtClean="0">
                          <a:solidFill>
                            <a:schemeClr val="tx1"/>
                          </a:solidFill>
                          <a:latin typeface="Times New Roman" pitchFamily="18" charset="0"/>
                          <a:ea typeface="+mn-ea"/>
                          <a:cs typeface="Times New Roman" pitchFamily="18" charset="0"/>
                        </a:rPr>
                        <a:t>Sedi:</a:t>
                      </a:r>
                    </a:p>
                    <a:p>
                      <a:r>
                        <a:rPr lang="it-IT" sz="900" kern="1200" dirty="0" smtClean="0">
                          <a:solidFill>
                            <a:schemeClr val="tx1"/>
                          </a:solidFill>
                          <a:latin typeface="Times New Roman" pitchFamily="18" charset="0"/>
                          <a:ea typeface="+mn-ea"/>
                          <a:cs typeface="Times New Roman" pitchFamily="18" charset="0"/>
                        </a:rPr>
                        <a:t>Via </a:t>
                      </a:r>
                      <a:r>
                        <a:rPr lang="it-IT" sz="900" kern="1200" dirty="0" err="1" smtClean="0">
                          <a:solidFill>
                            <a:schemeClr val="tx1"/>
                          </a:solidFill>
                          <a:latin typeface="Times New Roman" pitchFamily="18" charset="0"/>
                          <a:ea typeface="+mn-ea"/>
                          <a:cs typeface="Times New Roman" pitchFamily="18" charset="0"/>
                        </a:rPr>
                        <a:t>Camposabbionario</a:t>
                      </a:r>
                      <a:endParaRPr lang="it-IT" sz="900" kern="1200" dirty="0" smtClean="0">
                        <a:solidFill>
                          <a:schemeClr val="tx1"/>
                        </a:solidFill>
                        <a:latin typeface="Times New Roman" pitchFamily="18" charset="0"/>
                        <a:ea typeface="+mn-ea"/>
                        <a:cs typeface="Times New Roman" pitchFamily="18" charset="0"/>
                      </a:endParaRPr>
                    </a:p>
                    <a:p>
                      <a:r>
                        <a:rPr lang="it-IT" sz="900" kern="1200" dirty="0" smtClean="0">
                          <a:solidFill>
                            <a:schemeClr val="tx1"/>
                          </a:solidFill>
                          <a:latin typeface="Times New Roman" pitchFamily="18" charset="0"/>
                          <a:ea typeface="+mn-ea"/>
                          <a:cs typeface="Times New Roman" pitchFamily="18" charset="0"/>
                        </a:rPr>
                        <a:t> e succursale</a:t>
                      </a:r>
                    </a:p>
                    <a:p>
                      <a:r>
                        <a:rPr lang="it-IT" sz="900" kern="1200" dirty="0" smtClean="0">
                          <a:solidFill>
                            <a:schemeClr val="tx1"/>
                          </a:solidFill>
                          <a:latin typeface="Times New Roman" pitchFamily="18" charset="0"/>
                          <a:ea typeface="+mn-ea"/>
                          <a:cs typeface="Times New Roman" pitchFamily="18" charset="0"/>
                        </a:rPr>
                        <a:t>Via </a:t>
                      </a:r>
                      <a:r>
                        <a:rPr lang="it-IT" sz="900" kern="1200" dirty="0" err="1" smtClean="0">
                          <a:solidFill>
                            <a:schemeClr val="tx1"/>
                          </a:solidFill>
                          <a:latin typeface="Times New Roman" pitchFamily="18" charset="0"/>
                          <a:ea typeface="+mn-ea"/>
                          <a:cs typeface="Times New Roman" pitchFamily="18" charset="0"/>
                        </a:rPr>
                        <a:t>Borgodisotto</a:t>
                      </a:r>
                      <a:endParaRPr lang="it-IT" sz="900" kern="1200" dirty="0" smtClean="0">
                        <a:solidFill>
                          <a:schemeClr val="tx1"/>
                        </a:solidFill>
                        <a:latin typeface="Times New Roman" pitchFamily="18" charset="0"/>
                        <a:ea typeface="+mn-ea"/>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nSpc>
                          <a:spcPct val="115000"/>
                        </a:lnSpc>
                        <a:spcAft>
                          <a:spcPts val="0"/>
                        </a:spcAft>
                      </a:pPr>
                      <a:r>
                        <a:rPr lang="it-IT" sz="900" dirty="0" smtClean="0">
                          <a:latin typeface="Times New Roman" pitchFamily="18" charset="0"/>
                          <a:ea typeface="Calibri"/>
                          <a:cs typeface="Times New Roman" pitchFamily="18" charset="0"/>
                        </a:rPr>
                        <a:t>138-ATTIVITA’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Attraverso miti 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leggende, figure</a:t>
                      </a:r>
                    </a:p>
                    <a:p>
                      <a:pPr>
                        <a:lnSpc>
                          <a:spcPct val="115000"/>
                        </a:lnSpc>
                        <a:spcAft>
                          <a:spcPts val="0"/>
                        </a:spcAft>
                      </a:pPr>
                      <a:r>
                        <a:rPr lang="it-IT" sz="900" dirty="0" smtClean="0">
                          <a:latin typeface="Times New Roman" pitchFamily="18" charset="0"/>
                          <a:ea typeface="Calibri"/>
                          <a:cs typeface="Times New Roman" pitchFamily="18" charset="0"/>
                        </a:rPr>
                        <a:t>storiche 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protagoniste del</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Novecento, gli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studenti e le</a:t>
                      </a:r>
                    </a:p>
                    <a:p>
                      <a:pPr>
                        <a:lnSpc>
                          <a:spcPct val="115000"/>
                        </a:lnSpc>
                        <a:spcAft>
                          <a:spcPts val="0"/>
                        </a:spcAft>
                      </a:pPr>
                      <a:r>
                        <a:rPr lang="it-IT" sz="900" dirty="0" smtClean="0">
                          <a:latin typeface="Times New Roman" pitchFamily="18" charset="0"/>
                          <a:ea typeface="Calibri"/>
                          <a:cs typeface="Times New Roman" pitchFamily="18" charset="0"/>
                        </a:rPr>
                        <a:t>Studentesse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saranno guidati</a:t>
                      </a:r>
                    </a:p>
                    <a:p>
                      <a:pPr>
                        <a:lnSpc>
                          <a:spcPct val="115000"/>
                        </a:lnSpc>
                        <a:spcAft>
                          <a:spcPts val="0"/>
                        </a:spcAft>
                      </a:pPr>
                      <a:r>
                        <a:rPr lang="it-IT" sz="900" dirty="0" smtClean="0">
                          <a:latin typeface="Times New Roman" pitchFamily="18" charset="0"/>
                          <a:ea typeface="Calibri"/>
                          <a:cs typeface="Times New Roman" pitchFamily="18" charset="0"/>
                        </a:rPr>
                        <a:t>alla scoperta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delle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donne che</a:t>
                      </a:r>
                    </a:p>
                    <a:p>
                      <a:pPr>
                        <a:lnSpc>
                          <a:spcPct val="115000"/>
                        </a:lnSpc>
                        <a:spcAft>
                          <a:spcPts val="0"/>
                        </a:spcAft>
                      </a:pPr>
                      <a:r>
                        <a:rPr lang="it-IT" sz="900" dirty="0" smtClean="0">
                          <a:latin typeface="Times New Roman" pitchFamily="18" charset="0"/>
                          <a:ea typeface="Calibri"/>
                          <a:cs typeface="Times New Roman" pitchFamily="18" charset="0"/>
                        </a:rPr>
                        <a:t>hanno lasciato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un</a:t>
                      </a:r>
                      <a:r>
                        <a:rPr lang="it-IT" sz="900" baseline="0" dirty="0" smtClean="0">
                          <a:latin typeface="Times New Roman" pitchFamily="18" charset="0"/>
                          <a:ea typeface="Calibri"/>
                          <a:cs typeface="Times New Roman" pitchFamily="18" charset="0"/>
                        </a:rPr>
                        <a:t> </a:t>
                      </a:r>
                      <a:r>
                        <a:rPr lang="it-IT" sz="900" kern="1200" dirty="0" smtClean="0">
                          <a:solidFill>
                            <a:schemeClr val="tx1"/>
                          </a:solidFill>
                          <a:latin typeface="Times New Roman" pitchFamily="18" charset="0"/>
                          <a:ea typeface="+mn-ea"/>
                          <a:cs typeface="Times New Roman" pitchFamily="18" charset="0"/>
                        </a:rPr>
                        <a:t>segno nella storia e che rappresentano ancora oggi un</a:t>
                      </a:r>
                      <a:r>
                        <a:rPr lang="it-IT" sz="900" kern="1200" baseline="0" dirty="0" smtClean="0">
                          <a:solidFill>
                            <a:schemeClr val="tx1"/>
                          </a:solidFill>
                          <a:latin typeface="Times New Roman" pitchFamily="18" charset="0"/>
                          <a:ea typeface="+mn-ea"/>
                          <a:cs typeface="Times New Roman" pitchFamily="18" charset="0"/>
                        </a:rPr>
                        <a:t> </a:t>
                      </a:r>
                      <a:r>
                        <a:rPr lang="it-IT" sz="900" kern="1200" dirty="0" smtClean="0">
                          <a:solidFill>
                            <a:schemeClr val="tx1"/>
                          </a:solidFill>
                          <a:latin typeface="Times New Roman" pitchFamily="18" charset="0"/>
                          <a:ea typeface="+mn-ea"/>
                          <a:cs typeface="Times New Roman" pitchFamily="18" charset="0"/>
                        </a:rPr>
                        <a:t>esempio di coraggio, intelligenza e</a:t>
                      </a:r>
                      <a:r>
                        <a:rPr lang="it-IT" sz="900" kern="1200" baseline="0" dirty="0" smtClean="0">
                          <a:solidFill>
                            <a:schemeClr val="tx1"/>
                          </a:solidFill>
                          <a:latin typeface="Times New Roman" pitchFamily="18" charset="0"/>
                          <a:ea typeface="+mn-ea"/>
                          <a:cs typeface="Times New Roman" pitchFamily="18" charset="0"/>
                        </a:rPr>
                        <a:t> </a:t>
                      </a:r>
                      <a:r>
                        <a:rPr lang="it-IT" sz="900" kern="1200" dirty="0" smtClean="0">
                          <a:solidFill>
                            <a:schemeClr val="tx1"/>
                          </a:solidFill>
                          <a:latin typeface="Times New Roman" pitchFamily="18" charset="0"/>
                          <a:ea typeface="+mn-ea"/>
                          <a:cs typeface="Times New Roman" pitchFamily="18" charset="0"/>
                        </a:rPr>
                        <a:t>libertà.</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it-IT" sz="900" b="1" kern="1200" dirty="0" smtClean="0">
                          <a:solidFill>
                            <a:schemeClr val="tx1"/>
                          </a:solidFill>
                          <a:latin typeface="Times New Roman" pitchFamily="18" charset="0"/>
                          <a:ea typeface="+mn-ea"/>
                          <a:cs typeface="Times New Roman" pitchFamily="18" charset="0"/>
                        </a:rPr>
                        <a:t>Classi Terze</a:t>
                      </a:r>
                      <a:endParaRPr lang="it-IT" sz="900" kern="1200" dirty="0" smtClean="0">
                        <a:solidFill>
                          <a:schemeClr val="tx1"/>
                        </a:solidFill>
                        <a:latin typeface="Times New Roman" pitchFamily="18" charset="0"/>
                        <a:ea typeface="+mn-ea"/>
                        <a:cs typeface="Times New Roman" pitchFamily="18" charset="0"/>
                      </a:endParaRPr>
                    </a:p>
                    <a:p>
                      <a:r>
                        <a:rPr lang="it-IT" sz="900" b="1" kern="1200" dirty="0" smtClean="0">
                          <a:solidFill>
                            <a:schemeClr val="tx1"/>
                          </a:solidFill>
                          <a:latin typeface="Times New Roman" pitchFamily="18" charset="0"/>
                          <a:ea typeface="+mn-ea"/>
                          <a:cs typeface="Times New Roman" pitchFamily="18" charset="0"/>
                        </a:rPr>
                        <a:t>“L’Albero delle conquiste”</a:t>
                      </a:r>
                      <a:endParaRPr lang="it-IT" sz="900" kern="1200" dirty="0" smtClean="0">
                        <a:solidFill>
                          <a:schemeClr val="tx1"/>
                        </a:solidFill>
                        <a:latin typeface="Times New Roman" pitchFamily="18" charset="0"/>
                        <a:ea typeface="+mn-ea"/>
                        <a:cs typeface="Times New Roman" pitchFamily="18" charset="0"/>
                      </a:endParaRPr>
                    </a:p>
                    <a:p>
                      <a:r>
                        <a:rPr lang="it-IT" sz="900" kern="1200" dirty="0" smtClean="0">
                          <a:solidFill>
                            <a:schemeClr val="tx1"/>
                          </a:solidFill>
                          <a:latin typeface="Times New Roman" pitchFamily="18" charset="0"/>
                          <a:ea typeface="+mn-ea"/>
                          <a:cs typeface="Times New Roman" pitchFamily="18" charset="0"/>
                        </a:rPr>
                        <a:t>Donne del ’900 e di oggi</a:t>
                      </a:r>
                    </a:p>
                    <a:p>
                      <a:r>
                        <a:rPr lang="it-IT" sz="900" kern="1200" dirty="0" smtClean="0">
                          <a:solidFill>
                            <a:schemeClr val="tx1"/>
                          </a:solidFill>
                          <a:latin typeface="Times New Roman" pitchFamily="18" charset="0"/>
                          <a:ea typeface="+mn-ea"/>
                          <a:cs typeface="Times New Roman" pitchFamily="18" charset="0"/>
                        </a:rPr>
                        <a:t> </a:t>
                      </a:r>
                    </a:p>
                    <a:p>
                      <a:r>
                        <a:rPr lang="it-IT" sz="900" kern="1200" dirty="0" smtClean="0">
                          <a:solidFill>
                            <a:schemeClr val="tx1"/>
                          </a:solidFill>
                          <a:latin typeface="Times New Roman" pitchFamily="18" charset="0"/>
                          <a:ea typeface="+mn-ea"/>
                          <a:cs typeface="Times New Roman" pitchFamily="18" charset="0"/>
                        </a:rPr>
                        <a:t>o Ricerca su scienziate,</a:t>
                      </a:r>
                    </a:p>
                    <a:p>
                      <a:r>
                        <a:rPr lang="it-IT" sz="900" kern="1200" dirty="0" smtClean="0">
                          <a:solidFill>
                            <a:schemeClr val="tx1"/>
                          </a:solidFill>
                          <a:latin typeface="Times New Roman" pitchFamily="18" charset="0"/>
                          <a:ea typeface="+mn-ea"/>
                          <a:cs typeface="Times New Roman" pitchFamily="18" charset="0"/>
                        </a:rPr>
                        <a:t>politiche, scrittrici, partigiane, artiste del Novecento e</a:t>
                      </a:r>
                    </a:p>
                    <a:p>
                      <a:r>
                        <a:rPr lang="it-IT" sz="900" kern="1200" dirty="0" smtClean="0">
                          <a:solidFill>
                            <a:schemeClr val="tx1"/>
                          </a:solidFill>
                          <a:latin typeface="Times New Roman" pitchFamily="18" charset="0"/>
                          <a:ea typeface="+mn-ea"/>
                          <a:cs typeface="Times New Roman" pitchFamily="18" charset="0"/>
                        </a:rPr>
                        <a:t>contemporanee</a:t>
                      </a:r>
                    </a:p>
                    <a:p>
                      <a:r>
                        <a:rPr lang="it-IT" sz="900" kern="1200" dirty="0" smtClean="0">
                          <a:solidFill>
                            <a:schemeClr val="tx1"/>
                          </a:solidFill>
                          <a:latin typeface="Times New Roman" pitchFamily="18" charset="0"/>
                          <a:ea typeface="+mn-ea"/>
                          <a:cs typeface="Times New Roman" pitchFamily="18" charset="0"/>
                        </a:rPr>
                        <a:t> </a:t>
                      </a:r>
                    </a:p>
                    <a:p>
                      <a:r>
                        <a:rPr lang="it-IT" sz="900" kern="1200" dirty="0" smtClean="0">
                          <a:solidFill>
                            <a:schemeClr val="tx1"/>
                          </a:solidFill>
                          <a:latin typeface="Times New Roman" pitchFamily="18" charset="0"/>
                          <a:ea typeface="+mn-ea"/>
                          <a:cs typeface="Times New Roman" pitchFamily="18" charset="0"/>
                        </a:rPr>
                        <a:t>o Laboratorio di scrittura:</a:t>
                      </a:r>
                    </a:p>
                    <a:p>
                      <a:r>
                        <a:rPr lang="it-IT" sz="900" kern="1200" dirty="0" smtClean="0">
                          <a:solidFill>
                            <a:schemeClr val="tx1"/>
                          </a:solidFill>
                          <a:latin typeface="Times New Roman" pitchFamily="18" charset="0"/>
                          <a:ea typeface="+mn-ea"/>
                          <a:cs typeface="Times New Roman" pitchFamily="18" charset="0"/>
                        </a:rPr>
                        <a:t>composizione di brevi articoli o interviste immaginarie che</a:t>
                      </a:r>
                    </a:p>
                    <a:p>
                      <a:r>
                        <a:rPr lang="it-IT" sz="900" kern="1200" dirty="0" smtClean="0">
                          <a:solidFill>
                            <a:schemeClr val="tx1"/>
                          </a:solidFill>
                          <a:latin typeface="Times New Roman" pitchFamily="18" charset="0"/>
                          <a:ea typeface="+mn-ea"/>
                          <a:cs typeface="Times New Roman" pitchFamily="18" charset="0"/>
                        </a:rPr>
                        <a:t>raccontino la vita e le conquiste</a:t>
                      </a:r>
                    </a:p>
                    <a:p>
                      <a:r>
                        <a:rPr lang="it-IT" sz="900" kern="1200" dirty="0" smtClean="0">
                          <a:solidFill>
                            <a:schemeClr val="tx1"/>
                          </a:solidFill>
                          <a:latin typeface="Times New Roman" pitchFamily="18" charset="0"/>
                          <a:ea typeface="+mn-ea"/>
                          <a:cs typeface="Times New Roman" pitchFamily="18" charset="0"/>
                        </a:rPr>
                        <a:t>delle figure femminili</a:t>
                      </a:r>
                    </a:p>
                    <a:p>
                      <a:r>
                        <a:rPr lang="it-IT" sz="900" kern="1200" dirty="0" smtClean="0">
                          <a:solidFill>
                            <a:schemeClr val="tx1"/>
                          </a:solidFill>
                          <a:latin typeface="Times New Roman" pitchFamily="18" charset="0"/>
                          <a:ea typeface="+mn-ea"/>
                          <a:cs typeface="Times New Roman" pitchFamily="18" charset="0"/>
                        </a:rPr>
                        <a:t>individuate da ogni classe.</a:t>
                      </a:r>
                    </a:p>
                    <a:p>
                      <a:r>
                        <a:rPr lang="it-IT" sz="900" kern="1200" dirty="0" smtClean="0">
                          <a:solidFill>
                            <a:schemeClr val="tx1"/>
                          </a:solidFill>
                          <a:latin typeface="Times New Roman" pitchFamily="18" charset="0"/>
                          <a:ea typeface="+mn-ea"/>
                          <a:cs typeface="Times New Roman" pitchFamily="18" charset="0"/>
                        </a:rPr>
                        <a:t> </a:t>
                      </a:r>
                    </a:p>
                    <a:p>
                      <a:r>
                        <a:rPr lang="it-IT" sz="900" kern="1200" dirty="0" smtClean="0">
                          <a:solidFill>
                            <a:schemeClr val="tx1"/>
                          </a:solidFill>
                          <a:latin typeface="Times New Roman" pitchFamily="18" charset="0"/>
                          <a:ea typeface="+mn-ea"/>
                          <a:cs typeface="Times New Roman" pitchFamily="18" charset="0"/>
                        </a:rPr>
                        <a:t>o Prodotto finale: cartelloni illustrati e/o video</a:t>
                      </a:r>
                    </a:p>
                    <a:p>
                      <a:pPr algn="l">
                        <a:lnSpc>
                          <a:spcPct val="115000"/>
                        </a:lnSpc>
                        <a:spcAft>
                          <a:spcPts val="0"/>
                        </a:spcAft>
                      </a:pPr>
                      <a:endParaRPr lang="it-IT" sz="7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it-IT" sz="900" kern="1200" dirty="0" smtClean="0">
                          <a:solidFill>
                            <a:schemeClr val="tx1"/>
                          </a:solidFill>
                          <a:latin typeface="Times New Roman" pitchFamily="18" charset="0"/>
                          <a:ea typeface="+mn-ea"/>
                          <a:cs typeface="Times New Roman" pitchFamily="18" charset="0"/>
                        </a:rPr>
                        <a:t>Settimana dall’8</a:t>
                      </a:r>
                    </a:p>
                    <a:p>
                      <a:pPr algn="l"/>
                      <a:r>
                        <a:rPr lang="it-IT" sz="900" kern="1200" dirty="0" smtClean="0">
                          <a:solidFill>
                            <a:schemeClr val="tx1"/>
                          </a:solidFill>
                          <a:latin typeface="Times New Roman" pitchFamily="18" charset="0"/>
                          <a:ea typeface="+mn-ea"/>
                          <a:cs typeface="Times New Roman" pitchFamily="18" charset="0"/>
                        </a:rPr>
                        <a:t>marzo al 20</a:t>
                      </a:r>
                    </a:p>
                    <a:p>
                      <a:pPr algn="l"/>
                      <a:r>
                        <a:rPr lang="it-IT" sz="900" kern="1200" dirty="0" smtClean="0">
                          <a:solidFill>
                            <a:schemeClr val="tx1"/>
                          </a:solidFill>
                          <a:latin typeface="Times New Roman" pitchFamily="18" charset="0"/>
                          <a:ea typeface="+mn-ea"/>
                          <a:cs typeface="Times New Roman" pitchFamily="18" charset="0"/>
                        </a:rPr>
                        <a:t>marzo 2026</a:t>
                      </a:r>
                    </a:p>
                    <a:p>
                      <a:pPr algn="l"/>
                      <a:r>
                        <a:rPr lang="it-IT" sz="900" kern="1200" dirty="0" smtClean="0">
                          <a:solidFill>
                            <a:schemeClr val="tx1"/>
                          </a:solidFill>
                          <a:latin typeface="Times New Roman" pitchFamily="18" charset="0"/>
                          <a:ea typeface="+mn-ea"/>
                          <a:cs typeface="Times New Roman" pitchFamily="18" charset="0"/>
                        </a:rPr>
                        <a:t> </a:t>
                      </a:r>
                    </a:p>
                    <a:p>
                      <a:pPr algn="l"/>
                      <a:r>
                        <a:rPr lang="it-IT" sz="900" kern="1200" dirty="0" smtClean="0">
                          <a:solidFill>
                            <a:schemeClr val="tx1"/>
                          </a:solidFill>
                          <a:latin typeface="Times New Roman" pitchFamily="18" charset="0"/>
                          <a:ea typeface="+mn-ea"/>
                          <a:cs typeface="Times New Roman" pitchFamily="18" charset="0"/>
                        </a:rPr>
                        <a:t>nelle mattinate</a:t>
                      </a:r>
                    </a:p>
                    <a:p>
                      <a:pPr algn="l"/>
                      <a:r>
                        <a:rPr lang="it-IT" sz="900" kern="1200" dirty="0" smtClean="0">
                          <a:solidFill>
                            <a:schemeClr val="tx1"/>
                          </a:solidFill>
                          <a:latin typeface="Times New Roman" pitchFamily="18" charset="0"/>
                          <a:ea typeface="+mn-ea"/>
                          <a:cs typeface="Times New Roman" pitchFamily="18" charset="0"/>
                        </a:rPr>
                        <a:t>in orario</a:t>
                      </a:r>
                    </a:p>
                    <a:p>
                      <a:pPr algn="l"/>
                      <a:r>
                        <a:rPr lang="it-IT" sz="900" kern="1200" dirty="0" smtClean="0">
                          <a:solidFill>
                            <a:schemeClr val="tx1"/>
                          </a:solidFill>
                          <a:latin typeface="Times New Roman" pitchFamily="18" charset="0"/>
                          <a:ea typeface="+mn-ea"/>
                          <a:cs typeface="Times New Roman" pitchFamily="18" charset="0"/>
                        </a:rPr>
                        <a:t>scolastico</a:t>
                      </a:r>
                      <a:endParaRPr lang="it-IT" sz="900" dirty="0" smtClean="0">
                        <a:latin typeface="Times New Roman" pitchFamily="18" charset="0"/>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it-IT" sz="900" kern="1200" dirty="0" smtClean="0">
                          <a:solidFill>
                            <a:schemeClr val="tx1"/>
                          </a:solidFill>
                          <a:latin typeface="Times New Roman" pitchFamily="18" charset="0"/>
                          <a:ea typeface="+mn-ea"/>
                          <a:cs typeface="Times New Roman" pitchFamily="18" charset="0"/>
                        </a:rPr>
                        <a:t>Sedi:</a:t>
                      </a:r>
                    </a:p>
                    <a:p>
                      <a:r>
                        <a:rPr lang="it-IT" sz="900" kern="1200" dirty="0" smtClean="0">
                          <a:solidFill>
                            <a:schemeClr val="tx1"/>
                          </a:solidFill>
                          <a:latin typeface="Times New Roman" pitchFamily="18" charset="0"/>
                          <a:ea typeface="+mn-ea"/>
                          <a:cs typeface="Times New Roman" pitchFamily="18" charset="0"/>
                        </a:rPr>
                        <a:t>Via </a:t>
                      </a:r>
                      <a:r>
                        <a:rPr lang="it-IT" sz="900" kern="1200" dirty="0" err="1" smtClean="0">
                          <a:solidFill>
                            <a:schemeClr val="tx1"/>
                          </a:solidFill>
                          <a:latin typeface="Times New Roman" pitchFamily="18" charset="0"/>
                          <a:ea typeface="+mn-ea"/>
                          <a:cs typeface="Times New Roman" pitchFamily="18" charset="0"/>
                        </a:rPr>
                        <a:t>Camposabbionario</a:t>
                      </a:r>
                      <a:endParaRPr lang="it-IT" sz="900" kern="1200" dirty="0" smtClean="0">
                        <a:solidFill>
                          <a:schemeClr val="tx1"/>
                        </a:solidFill>
                        <a:latin typeface="Times New Roman" pitchFamily="18" charset="0"/>
                        <a:ea typeface="+mn-ea"/>
                        <a:cs typeface="Times New Roman" pitchFamily="18" charset="0"/>
                      </a:endParaRPr>
                    </a:p>
                    <a:p>
                      <a:r>
                        <a:rPr lang="it-IT" sz="900" kern="1200" dirty="0" smtClean="0">
                          <a:solidFill>
                            <a:schemeClr val="tx1"/>
                          </a:solidFill>
                          <a:latin typeface="Times New Roman" pitchFamily="18" charset="0"/>
                          <a:ea typeface="+mn-ea"/>
                          <a:cs typeface="Times New Roman" pitchFamily="18" charset="0"/>
                        </a:rPr>
                        <a:t> e succursale</a:t>
                      </a:r>
                    </a:p>
                    <a:p>
                      <a:r>
                        <a:rPr lang="it-IT" sz="900" kern="1200" dirty="0" smtClean="0">
                          <a:solidFill>
                            <a:schemeClr val="tx1"/>
                          </a:solidFill>
                          <a:latin typeface="Times New Roman" pitchFamily="18" charset="0"/>
                          <a:ea typeface="+mn-ea"/>
                          <a:cs typeface="Times New Roman" pitchFamily="18" charset="0"/>
                        </a:rPr>
                        <a:t>Via </a:t>
                      </a:r>
                      <a:r>
                        <a:rPr lang="it-IT" sz="900" kern="1200" dirty="0" err="1" smtClean="0">
                          <a:solidFill>
                            <a:schemeClr val="tx1"/>
                          </a:solidFill>
                          <a:latin typeface="Times New Roman" pitchFamily="18" charset="0"/>
                          <a:ea typeface="+mn-ea"/>
                          <a:cs typeface="Times New Roman" pitchFamily="18" charset="0"/>
                        </a:rPr>
                        <a:t>Borgodisotto</a:t>
                      </a:r>
                      <a:endParaRPr lang="it-IT" sz="900" kern="1200" dirty="0" smtClean="0">
                        <a:solidFill>
                          <a:schemeClr val="tx1"/>
                        </a:solidFill>
                        <a:latin typeface="Times New Roman" pitchFamily="18" charset="0"/>
                        <a:ea typeface="+mn-ea"/>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25958">
                <a:tc>
                  <a:txBody>
                    <a:bodyPr/>
                    <a:lstStyle/>
                    <a:p>
                      <a:pPr algn="l">
                        <a:lnSpc>
                          <a:spcPct val="115000"/>
                        </a:lnSpc>
                        <a:spcAft>
                          <a:spcPts val="0"/>
                        </a:spcAft>
                      </a:pPr>
                      <a:r>
                        <a:rPr lang="it-IT" sz="900" dirty="0" smtClean="0">
                          <a:latin typeface="Times New Roman"/>
                          <a:ea typeface="Calibri"/>
                          <a:cs typeface="Times New Roman"/>
                        </a:rPr>
                        <a:t>139-Visione </a:t>
                      </a:r>
                      <a:r>
                        <a:rPr lang="it-IT" sz="900" dirty="0">
                          <a:latin typeface="Times New Roman"/>
                          <a:ea typeface="Calibri"/>
                          <a:cs typeface="Times New Roman"/>
                        </a:rPr>
                        <a:t>di un film sulla condizione delle donne in Afghanistan</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Film </a:t>
                      </a:r>
                      <a:r>
                        <a:rPr lang="it-IT" sz="900" dirty="0">
                          <a:latin typeface="Times New Roman"/>
                          <a:ea typeface="Calibri"/>
                          <a:cs typeface="Times New Roman"/>
                        </a:rPr>
                        <a:t>I racconti di </a:t>
                      </a:r>
                      <a:r>
                        <a:rPr lang="it-IT" sz="900" dirty="0" err="1">
                          <a:latin typeface="Times New Roman"/>
                          <a:ea typeface="Calibri"/>
                          <a:cs typeface="Times New Roman"/>
                        </a:rPr>
                        <a:t>Parvana</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a:latin typeface="Times New Roman"/>
                          <a:ea typeface="Calibri"/>
                          <a:cs typeface="Times New Roman"/>
                        </a:rPr>
                        <a:t>IC POGGIO RENATICO</a:t>
                      </a:r>
                      <a:r>
                        <a:rPr lang="it-IT" sz="900" dirty="0">
                          <a:latin typeface="Times New Roman"/>
                          <a:ea typeface="Calibri"/>
                          <a:cs typeface="Times New Roman"/>
                        </a:rPr>
                        <a:t> - Docente di Italiano</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9 /3/2026</a:t>
                      </a:r>
                    </a:p>
                    <a:p>
                      <a:pPr algn="l">
                        <a:lnSpc>
                          <a:spcPct val="115000"/>
                        </a:lnSpc>
                        <a:spcAft>
                          <a:spcPts val="0"/>
                        </a:spcAft>
                      </a:pPr>
                      <a:r>
                        <a:rPr lang="it-IT" sz="900" dirty="0" smtClean="0">
                          <a:latin typeface="Times New Roman"/>
                          <a:ea typeface="Calibri"/>
                          <a:cs typeface="Times New Roman"/>
                        </a:rPr>
                        <a:t>ore </a:t>
                      </a:r>
                      <a:r>
                        <a:rPr lang="it-IT" sz="900" dirty="0">
                          <a:latin typeface="Times New Roman"/>
                          <a:ea typeface="Calibri"/>
                          <a:cs typeface="Times New Roman"/>
                        </a:rPr>
                        <a:t>9.10</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CLASSE </a:t>
                      </a:r>
                      <a:r>
                        <a:rPr lang="it-IT" sz="900" dirty="0">
                          <a:latin typeface="Times New Roman"/>
                          <a:ea typeface="Calibri"/>
                          <a:cs typeface="Times New Roman"/>
                        </a:rPr>
                        <a:t>2C</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27</a:t>
            </a:fld>
            <a:endParaRPr lang="it-IT"/>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404664"/>
          <a:ext cx="8496942" cy="5722950"/>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gn="l">
                        <a:lnSpc>
                          <a:spcPct val="115000"/>
                        </a:lnSpc>
                        <a:spcAft>
                          <a:spcPts val="0"/>
                        </a:spcAft>
                      </a:pPr>
                      <a:r>
                        <a:rPr lang="it-IT" sz="900" dirty="0" smtClean="0">
                          <a:latin typeface="Times New Roman"/>
                          <a:ea typeface="Calibri"/>
                          <a:cs typeface="Times New Roman"/>
                        </a:rPr>
                        <a:t>140-Visione </a:t>
                      </a:r>
                      <a:r>
                        <a:rPr lang="it-IT" sz="900" dirty="0">
                          <a:latin typeface="Times New Roman"/>
                          <a:ea typeface="Calibri"/>
                          <a:cs typeface="Times New Roman"/>
                        </a:rPr>
                        <a:t>di un film sulla condizione delle donne in Afghanistan</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Film </a:t>
                      </a:r>
                      <a:r>
                        <a:rPr lang="it-IT" sz="900" dirty="0">
                          <a:latin typeface="Times New Roman"/>
                          <a:ea typeface="Calibri"/>
                          <a:cs typeface="Times New Roman"/>
                        </a:rPr>
                        <a:t>I racconti di </a:t>
                      </a:r>
                      <a:r>
                        <a:rPr lang="it-IT" sz="900" dirty="0" err="1">
                          <a:latin typeface="Times New Roman"/>
                          <a:ea typeface="Calibri"/>
                          <a:cs typeface="Times New Roman"/>
                        </a:rPr>
                        <a:t>Parvana</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a:latin typeface="Times New Roman"/>
                          <a:ea typeface="Calibri"/>
                          <a:cs typeface="Times New Roman"/>
                        </a:rPr>
                        <a:t>IC POGGIO RENATICO</a:t>
                      </a:r>
                      <a:r>
                        <a:rPr lang="it-IT" sz="900" dirty="0">
                          <a:latin typeface="Times New Roman"/>
                          <a:ea typeface="Calibri"/>
                          <a:cs typeface="Times New Roman"/>
                        </a:rPr>
                        <a:t> - Docente di </a:t>
                      </a:r>
                      <a:r>
                        <a:rPr lang="it-IT" sz="900" dirty="0" smtClean="0">
                          <a:latin typeface="Times New Roman"/>
                          <a:ea typeface="Calibri"/>
                          <a:cs typeface="Times New Roman"/>
                        </a:rPr>
                        <a:t>Italiano</a:t>
                      </a:r>
                    </a:p>
                    <a:p>
                      <a:pPr algn="l">
                        <a:lnSpc>
                          <a:spcPct val="115000"/>
                        </a:lnSpc>
                        <a:spcAft>
                          <a:spcPts val="0"/>
                        </a:spcAft>
                      </a:pP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9 /3/2026</a:t>
                      </a:r>
                    </a:p>
                    <a:p>
                      <a:pPr algn="l">
                        <a:lnSpc>
                          <a:spcPct val="115000"/>
                        </a:lnSpc>
                        <a:spcAft>
                          <a:spcPts val="0"/>
                        </a:spcAft>
                      </a:pPr>
                      <a:r>
                        <a:rPr lang="it-IT" sz="900" dirty="0" smtClean="0">
                          <a:latin typeface="Times New Roman"/>
                          <a:ea typeface="Calibri"/>
                          <a:cs typeface="Times New Roman"/>
                        </a:rPr>
                        <a:t>ore 8.10</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CLASSE 2A</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algn="l">
                        <a:lnSpc>
                          <a:spcPct val="115000"/>
                        </a:lnSpc>
                        <a:spcAft>
                          <a:spcPts val="0"/>
                        </a:spcAft>
                      </a:pPr>
                      <a:r>
                        <a:rPr lang="it-IT" sz="900" dirty="0" smtClean="0">
                          <a:latin typeface="Times New Roman"/>
                          <a:ea typeface="Calibri"/>
                          <a:cs typeface="Times New Roman"/>
                        </a:rPr>
                        <a:t>141-Lettura </a:t>
                      </a:r>
                      <a:r>
                        <a:rPr lang="it-IT" sz="900" dirty="0">
                          <a:latin typeface="Times New Roman"/>
                          <a:ea typeface="Calibri"/>
                          <a:cs typeface="Times New Roman"/>
                        </a:rPr>
                        <a:t>e analisi di testi autobiografici sull’emancipazione femminile</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Sibilla </a:t>
                      </a:r>
                      <a:r>
                        <a:rPr lang="it-IT" sz="900" dirty="0">
                          <a:latin typeface="Times New Roman"/>
                          <a:ea typeface="Calibri"/>
                          <a:cs typeface="Times New Roman"/>
                        </a:rPr>
                        <a:t>Aleramo, Grazia Deledda</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a:latin typeface="Times New Roman"/>
                          <a:ea typeface="Calibri"/>
                          <a:cs typeface="Times New Roman"/>
                        </a:rPr>
                        <a:t>IC POGGIO RENATICO</a:t>
                      </a:r>
                      <a:r>
                        <a:rPr lang="it-IT" sz="900" dirty="0">
                          <a:latin typeface="Times New Roman"/>
                          <a:ea typeface="Calibri"/>
                          <a:cs typeface="Times New Roman"/>
                        </a:rPr>
                        <a:t> - Docente di Italiano</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5/3/2026</a:t>
                      </a:r>
                    </a:p>
                    <a:p>
                      <a:pPr algn="l">
                        <a:lnSpc>
                          <a:spcPct val="115000"/>
                        </a:lnSpc>
                        <a:spcAft>
                          <a:spcPts val="0"/>
                        </a:spcAft>
                      </a:pPr>
                      <a:r>
                        <a:rPr lang="it-IT" sz="900" dirty="0" smtClean="0">
                          <a:latin typeface="Times New Roman"/>
                          <a:ea typeface="Calibri"/>
                          <a:cs typeface="Times New Roman"/>
                        </a:rPr>
                        <a:t>ore </a:t>
                      </a:r>
                      <a:r>
                        <a:rPr lang="it-IT" sz="900" dirty="0">
                          <a:latin typeface="Times New Roman"/>
                          <a:ea typeface="Calibri"/>
                          <a:cs typeface="Times New Roman"/>
                        </a:rPr>
                        <a:t>11.10</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CLASSE </a:t>
                      </a:r>
                      <a:r>
                        <a:rPr lang="it-IT" sz="900" dirty="0">
                          <a:latin typeface="Times New Roman"/>
                          <a:ea typeface="Calibri"/>
                          <a:cs typeface="Times New Roman"/>
                        </a:rPr>
                        <a:t>3C</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algn="l">
                        <a:lnSpc>
                          <a:spcPct val="115000"/>
                        </a:lnSpc>
                        <a:spcAft>
                          <a:spcPts val="0"/>
                        </a:spcAft>
                      </a:pPr>
                      <a:r>
                        <a:rPr lang="it-IT" sz="900" dirty="0" smtClean="0">
                          <a:latin typeface="Times New Roman"/>
                          <a:ea typeface="Calibri"/>
                          <a:cs typeface="Times New Roman"/>
                        </a:rPr>
                        <a:t>142-Lettura </a:t>
                      </a:r>
                      <a:r>
                        <a:rPr lang="it-IT" sz="900" dirty="0">
                          <a:latin typeface="Times New Roman"/>
                          <a:ea typeface="Calibri"/>
                          <a:cs typeface="Times New Roman"/>
                        </a:rPr>
                        <a:t>di testi autobiografici - Riflessioni</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a:ea typeface="Calibri"/>
                          <a:cs typeface="Times New Roman"/>
                        </a:rPr>
                        <a:t>#</a:t>
                      </a:r>
                      <a:r>
                        <a:rPr lang="it-IT" sz="900" dirty="0" err="1">
                          <a:latin typeface="Times New Roman"/>
                          <a:ea typeface="Calibri"/>
                          <a:cs typeface="Times New Roman"/>
                        </a:rPr>
                        <a:t>Lottotuttolanno</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a:latin typeface="Times New Roman"/>
                          <a:ea typeface="Calibri"/>
                          <a:cs typeface="Times New Roman"/>
                        </a:rPr>
                        <a:t>IC POGGIO RENATICO</a:t>
                      </a:r>
                      <a:r>
                        <a:rPr lang="it-IT" sz="900">
                          <a:latin typeface="Times New Roman"/>
                          <a:ea typeface="Calibri"/>
                          <a:cs typeface="Times New Roman"/>
                        </a:rPr>
                        <a:t> - Docente di Italiano</a:t>
                      </a:r>
                      <a:endParaRPr lang="it-IT" sz="9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9/3/2026</a:t>
                      </a:r>
                    </a:p>
                    <a:p>
                      <a:pPr algn="l">
                        <a:lnSpc>
                          <a:spcPct val="115000"/>
                        </a:lnSpc>
                        <a:spcAft>
                          <a:spcPts val="0"/>
                        </a:spcAft>
                      </a:pPr>
                      <a:r>
                        <a:rPr lang="it-IT" sz="900" dirty="0" smtClean="0">
                          <a:latin typeface="Times New Roman"/>
                          <a:ea typeface="Calibri"/>
                          <a:cs typeface="Times New Roman"/>
                        </a:rPr>
                        <a:t>ore </a:t>
                      </a:r>
                      <a:r>
                        <a:rPr lang="it-IT" sz="900" dirty="0">
                          <a:latin typeface="Times New Roman"/>
                          <a:ea typeface="Calibri"/>
                          <a:cs typeface="Times New Roman"/>
                        </a:rPr>
                        <a:t>13.10</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CLASSE </a:t>
                      </a:r>
                      <a:r>
                        <a:rPr lang="it-IT" sz="900" dirty="0">
                          <a:latin typeface="Times New Roman"/>
                          <a:ea typeface="Calibri"/>
                          <a:cs typeface="Times New Roman"/>
                        </a:rPr>
                        <a:t>3B</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gn="l">
                        <a:lnSpc>
                          <a:spcPct val="115000"/>
                        </a:lnSpc>
                        <a:spcAft>
                          <a:spcPts val="0"/>
                        </a:spcAft>
                      </a:pPr>
                      <a:r>
                        <a:rPr lang="it-IT" sz="900" dirty="0" smtClean="0">
                          <a:latin typeface="Times New Roman"/>
                          <a:ea typeface="Calibri"/>
                          <a:cs typeface="Times New Roman"/>
                        </a:rPr>
                        <a:t>143-Lettura </a:t>
                      </a:r>
                      <a:r>
                        <a:rPr lang="it-IT" sz="900" dirty="0">
                          <a:latin typeface="Times New Roman"/>
                          <a:ea typeface="Calibri"/>
                          <a:cs typeface="Times New Roman"/>
                        </a:rPr>
                        <a:t>di testi autobiografici - Riflessioni</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a:ea typeface="Calibri"/>
                          <a:cs typeface="Times New Roman"/>
                        </a:rPr>
                        <a:t>#</a:t>
                      </a:r>
                      <a:r>
                        <a:rPr lang="it-IT" sz="900" dirty="0" err="1">
                          <a:latin typeface="Times New Roman"/>
                          <a:ea typeface="Calibri"/>
                          <a:cs typeface="Times New Roman"/>
                        </a:rPr>
                        <a:t>Lottotuttolanno</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a:latin typeface="Times New Roman"/>
                          <a:ea typeface="Calibri"/>
                          <a:cs typeface="Times New Roman"/>
                        </a:rPr>
                        <a:t>IC POGGIO RENATICO</a:t>
                      </a:r>
                      <a:r>
                        <a:rPr lang="it-IT" sz="900" dirty="0">
                          <a:latin typeface="Times New Roman"/>
                          <a:ea typeface="Calibri"/>
                          <a:cs typeface="Times New Roman"/>
                        </a:rPr>
                        <a:t> - Docente di Italiano</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10/3/2026</a:t>
                      </a:r>
                    </a:p>
                    <a:p>
                      <a:pPr algn="l">
                        <a:lnSpc>
                          <a:spcPct val="115000"/>
                        </a:lnSpc>
                        <a:spcAft>
                          <a:spcPts val="0"/>
                        </a:spcAft>
                      </a:pPr>
                      <a:r>
                        <a:rPr lang="it-IT" sz="900" dirty="0" smtClean="0">
                          <a:latin typeface="Times New Roman"/>
                          <a:ea typeface="Calibri"/>
                          <a:cs typeface="Times New Roman"/>
                        </a:rPr>
                        <a:t>ore </a:t>
                      </a:r>
                      <a:r>
                        <a:rPr lang="it-IT" sz="900" dirty="0">
                          <a:latin typeface="Times New Roman"/>
                          <a:ea typeface="Calibri"/>
                          <a:cs typeface="Times New Roman"/>
                        </a:rPr>
                        <a:t>11.10</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CLASSE </a:t>
                      </a:r>
                      <a:r>
                        <a:rPr lang="it-IT" sz="900" dirty="0">
                          <a:latin typeface="Times New Roman"/>
                          <a:ea typeface="Calibri"/>
                          <a:cs typeface="Times New Roman"/>
                        </a:rPr>
                        <a:t>1C</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40">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144-Bacheca </a:t>
                      </a:r>
                      <a:r>
                        <a:rPr lang="it-IT" sz="900" dirty="0">
                          <a:latin typeface="Times New Roman" pitchFamily="18" charset="0"/>
                          <a:ea typeface="Calibri"/>
                          <a:cs typeface="Times New Roman" pitchFamily="18" charset="0"/>
                        </a:rPr>
                        <a:t>partecipativa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a:latin typeface="Times New Roman" pitchFamily="18" charset="0"/>
                          <a:ea typeface="Calibri"/>
                          <a:cs typeface="Times New Roman" pitchFamily="18" charset="0"/>
                        </a:rPr>
                        <a:t>Le "Donne del Cambiamento"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smtClean="0">
                          <a:latin typeface="Times New Roman" pitchFamily="18" charset="0"/>
                          <a:ea typeface="Calibri"/>
                          <a:cs typeface="Times New Roman" pitchFamily="18" charset="0"/>
                        </a:rPr>
                        <a:t>Liceo </a:t>
                      </a:r>
                      <a:r>
                        <a:rPr lang="it-IT" sz="900" b="1" dirty="0">
                          <a:latin typeface="Times New Roman" pitchFamily="18" charset="0"/>
                          <a:ea typeface="Calibri"/>
                          <a:cs typeface="Times New Roman" pitchFamily="18" charset="0"/>
                        </a:rPr>
                        <a:t>Ariosto</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8/3/2026</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a:latin typeface="Times New Roman" pitchFamily="18" charset="0"/>
                          <a:ea typeface="Calibri"/>
                          <a:cs typeface="Times New Roman" pitchFamily="18" charset="0"/>
                        </a:rPr>
                        <a:t>Spazi </a:t>
                      </a:r>
                      <a:r>
                        <a:rPr lang="it-IT" sz="900" dirty="0" err="1" smtClean="0">
                          <a:latin typeface="Times New Roman" pitchFamily="18" charset="0"/>
                          <a:ea typeface="Calibri"/>
                          <a:cs typeface="Times New Roman" pitchFamily="18" charset="0"/>
                        </a:rPr>
                        <a:t>delLiceo</a:t>
                      </a:r>
                      <a:r>
                        <a:rPr lang="it-IT" sz="900" dirty="0" smtClean="0">
                          <a:latin typeface="Times New Roman" pitchFamily="18" charset="0"/>
                          <a:ea typeface="Calibri"/>
                          <a:cs typeface="Times New Roman" pitchFamily="18" charset="0"/>
                        </a:rPr>
                        <a:t> </a:t>
                      </a:r>
                      <a:r>
                        <a:rPr lang="it-IT" sz="900" dirty="0">
                          <a:latin typeface="Times New Roman" pitchFamily="18" charset="0"/>
                          <a:ea typeface="Calibri"/>
                          <a:cs typeface="Times New Roman" pitchFamily="18" charset="0"/>
                        </a:rPr>
                        <a:t>Ariosto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145-Evento </a:t>
                      </a:r>
                      <a:r>
                        <a:rPr lang="it-IT" sz="900" dirty="0">
                          <a:latin typeface="Times New Roman" pitchFamily="18" charset="0"/>
                          <a:ea typeface="Calibri"/>
                          <a:cs typeface="Times New Roman" pitchFamily="18" charset="0"/>
                        </a:rPr>
                        <a:t>culturale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a:latin typeface="Times New Roman" pitchFamily="18" charset="0"/>
                          <a:ea typeface="Calibri"/>
                          <a:cs typeface="Times New Roman" pitchFamily="18" charset="0"/>
                        </a:rPr>
                        <a:t>"Le donne in Dante. Dante e le donne"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smtClean="0">
                          <a:latin typeface="Times New Roman" pitchFamily="18" charset="0"/>
                          <a:ea typeface="Calibri"/>
                          <a:cs typeface="Times New Roman" pitchFamily="18" charset="0"/>
                        </a:rPr>
                        <a:t>Liceo </a:t>
                      </a:r>
                      <a:r>
                        <a:rPr lang="it-IT" sz="900" b="1" dirty="0">
                          <a:latin typeface="Times New Roman" pitchFamily="18" charset="0"/>
                          <a:ea typeface="Calibri"/>
                          <a:cs typeface="Times New Roman" pitchFamily="18" charset="0"/>
                        </a:rPr>
                        <a:t>Ariosto</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25/3/2026</a:t>
                      </a:r>
                      <a:endParaRPr lang="it-IT" sz="900" dirty="0">
                        <a:latin typeface="Times New Roman" pitchFamily="18" charset="0"/>
                        <a:ea typeface="Calibri"/>
                        <a:cs typeface="Times New Roman" pitchFamily="18" charset="0"/>
                      </a:endParaRPr>
                    </a:p>
                    <a:p>
                      <a:pPr algn="l">
                        <a:lnSpc>
                          <a:spcPct val="115000"/>
                        </a:lnSpc>
                        <a:spcAft>
                          <a:spcPts val="0"/>
                        </a:spcAft>
                      </a:pPr>
                      <a:r>
                        <a:rPr lang="it-IT" sz="900" dirty="0">
                          <a:latin typeface="Times New Roman" pitchFamily="18" charset="0"/>
                          <a:ea typeface="Calibri"/>
                          <a:cs typeface="Times New Roman" pitchFamily="18" charset="0"/>
                        </a:rPr>
                        <a:t>9.10-13.10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a:latin typeface="Times New Roman" pitchFamily="18" charset="0"/>
                          <a:ea typeface="Calibri"/>
                          <a:cs typeface="Times New Roman" pitchFamily="18" charset="0"/>
                        </a:rPr>
                        <a:t>Atrio </a:t>
                      </a:r>
                      <a:r>
                        <a:rPr lang="it-IT" sz="900" dirty="0" smtClean="0">
                          <a:latin typeface="Times New Roman" pitchFamily="18" charset="0"/>
                          <a:ea typeface="Calibri"/>
                          <a:cs typeface="Times New Roman" pitchFamily="18" charset="0"/>
                        </a:rPr>
                        <a:t>Bassani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Liceo </a:t>
                      </a:r>
                      <a:r>
                        <a:rPr lang="it-IT" sz="900" dirty="0">
                          <a:latin typeface="Times New Roman" pitchFamily="18" charset="0"/>
                          <a:ea typeface="Calibri"/>
                          <a:cs typeface="Times New Roman" pitchFamily="18" charset="0"/>
                        </a:rPr>
                        <a:t>Ariosto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146-Evento </a:t>
                      </a:r>
                      <a:r>
                        <a:rPr lang="it-IT" sz="900" dirty="0">
                          <a:latin typeface="Times New Roman" pitchFamily="18" charset="0"/>
                          <a:ea typeface="Calibri"/>
                          <a:cs typeface="Times New Roman" pitchFamily="18" charset="0"/>
                        </a:rPr>
                        <a:t>culturale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a:latin typeface="Times New Roman" pitchFamily="18" charset="0"/>
                          <a:ea typeface="Calibri"/>
                          <a:cs typeface="Times New Roman" pitchFamily="18" charset="0"/>
                        </a:rPr>
                        <a:t>Undici. Non </a:t>
                      </a:r>
                      <a:r>
                        <a:rPr lang="it-IT" sz="900" dirty="0" smtClean="0">
                          <a:latin typeface="Times New Roman" pitchFamily="18" charset="0"/>
                          <a:ea typeface="Calibri"/>
                          <a:cs typeface="Times New Roman" pitchFamily="18" charset="0"/>
                        </a:rPr>
                        <a:t>dimenticare</a:t>
                      </a:r>
                    </a:p>
                    <a:p>
                      <a:pPr algn="l">
                        <a:lnSpc>
                          <a:spcPct val="115000"/>
                        </a:lnSpc>
                        <a:spcAft>
                          <a:spcPts val="0"/>
                        </a:spcAft>
                      </a:pPr>
                      <a:r>
                        <a:rPr lang="it-IT" sz="900" dirty="0" smtClean="0">
                          <a:latin typeface="Times New Roman" pitchFamily="18" charset="0"/>
                          <a:ea typeface="Calibri"/>
                          <a:cs typeface="Times New Roman" pitchFamily="18" charset="0"/>
                        </a:rPr>
                        <a:t>. </a:t>
                      </a:r>
                      <a:r>
                        <a:rPr lang="it-IT" sz="900" dirty="0">
                          <a:latin typeface="Times New Roman" pitchFamily="18" charset="0"/>
                          <a:ea typeface="Calibri"/>
                          <a:cs typeface="Times New Roman" pitchFamily="18" charset="0"/>
                        </a:rPr>
                        <a:t>“Storie tutte al femminile”. Incontro con l’autore Andrej Longo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smtClean="0">
                          <a:latin typeface="Times New Roman" pitchFamily="18" charset="0"/>
                          <a:ea typeface="Calibri"/>
                          <a:cs typeface="Times New Roman" pitchFamily="18" charset="0"/>
                        </a:rPr>
                        <a:t>Liceo </a:t>
                      </a:r>
                      <a:r>
                        <a:rPr lang="it-IT" sz="900" b="1" dirty="0">
                          <a:latin typeface="Times New Roman" pitchFamily="18" charset="0"/>
                          <a:ea typeface="Calibri"/>
                          <a:cs typeface="Times New Roman" pitchFamily="18" charset="0"/>
                        </a:rPr>
                        <a:t>Ariosto</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Da </a:t>
                      </a:r>
                      <a:r>
                        <a:rPr lang="it-IT" sz="900" dirty="0">
                          <a:latin typeface="Times New Roman" pitchFamily="18" charset="0"/>
                          <a:ea typeface="Calibri"/>
                          <a:cs typeface="Times New Roman" pitchFamily="18" charset="0"/>
                        </a:rPr>
                        <a:t>definire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Atrio Bassani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Liceo </a:t>
                      </a:r>
                      <a:r>
                        <a:rPr lang="it-IT" sz="900" dirty="0">
                          <a:latin typeface="Times New Roman" pitchFamily="18" charset="0"/>
                          <a:ea typeface="Calibri"/>
                          <a:cs typeface="Times New Roman" pitchFamily="18" charset="0"/>
                        </a:rPr>
                        <a:t>Ariosto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gn="l">
                        <a:lnSpc>
                          <a:spcPct val="115000"/>
                        </a:lnSpc>
                        <a:spcAft>
                          <a:spcPts val="0"/>
                        </a:spcAft>
                      </a:pPr>
                      <a:r>
                        <a:rPr lang="it-IT" sz="900" dirty="0" smtClean="0">
                          <a:latin typeface="Times New Roman"/>
                          <a:ea typeface="Calibri"/>
                          <a:cs typeface="Times New Roman"/>
                        </a:rPr>
                        <a:t>147-Installazione </a:t>
                      </a:r>
                      <a:r>
                        <a:rPr lang="it-IT" sz="900" dirty="0">
                          <a:latin typeface="Times New Roman"/>
                          <a:ea typeface="Calibri"/>
                          <a:cs typeface="Times New Roman"/>
                        </a:rPr>
                        <a:t>iconografica</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La </a:t>
                      </a:r>
                      <a:r>
                        <a:rPr lang="it-IT" sz="900" dirty="0">
                          <a:latin typeface="Times New Roman"/>
                          <a:ea typeface="Calibri"/>
                          <a:cs typeface="Times New Roman"/>
                        </a:rPr>
                        <a:t>strada verso la parità dei diritti delle donne: un secolo di conquiste</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a:latin typeface="Times New Roman"/>
                          <a:ea typeface="Calibri"/>
                          <a:cs typeface="Times New Roman"/>
                        </a:rPr>
                        <a:t>“</a:t>
                      </a:r>
                      <a:r>
                        <a:rPr lang="it-IT" sz="900" b="1" dirty="0">
                          <a:latin typeface="Times New Roman"/>
                          <a:ea typeface="Calibri"/>
                          <a:cs typeface="Times New Roman"/>
                        </a:rPr>
                        <a:t>IC F. </a:t>
                      </a:r>
                      <a:r>
                        <a:rPr lang="it-IT" sz="900" b="1" dirty="0" smtClean="0">
                          <a:latin typeface="Times New Roman"/>
                          <a:ea typeface="Calibri"/>
                          <a:cs typeface="Times New Roman"/>
                        </a:rPr>
                        <a:t>Lamborghini</a:t>
                      </a:r>
                      <a:r>
                        <a:rPr lang="it-IT" sz="900" dirty="0" smtClean="0">
                          <a:latin typeface="Times New Roman"/>
                          <a:ea typeface="Calibri"/>
                          <a:cs typeface="Times New Roman"/>
                        </a:rPr>
                        <a:t>” </a:t>
                      </a:r>
                    </a:p>
                    <a:p>
                      <a:pPr algn="l">
                        <a:lnSpc>
                          <a:spcPct val="115000"/>
                        </a:lnSpc>
                        <a:spcAft>
                          <a:spcPts val="0"/>
                        </a:spcAft>
                      </a:pPr>
                      <a:r>
                        <a:rPr lang="it-IT" sz="900" dirty="0" smtClean="0">
                          <a:latin typeface="Times New Roman"/>
                          <a:ea typeface="Calibri"/>
                          <a:cs typeface="Times New Roman"/>
                        </a:rPr>
                        <a:t>Scuola </a:t>
                      </a:r>
                      <a:r>
                        <a:rPr lang="it-IT" sz="900" dirty="0">
                          <a:latin typeface="Times New Roman"/>
                          <a:ea typeface="Calibri"/>
                          <a:cs typeface="Times New Roman"/>
                        </a:rPr>
                        <a:t>Secondaria di I </a:t>
                      </a:r>
                      <a:r>
                        <a:rPr lang="it-IT" sz="900" dirty="0" smtClean="0">
                          <a:latin typeface="Times New Roman"/>
                          <a:ea typeface="Calibri"/>
                          <a:cs typeface="Times New Roman"/>
                        </a:rPr>
                        <a:t>grado  </a:t>
                      </a:r>
                      <a:r>
                        <a:rPr lang="it-IT" sz="900" dirty="0" err="1" smtClean="0">
                          <a:latin typeface="Times New Roman"/>
                          <a:ea typeface="Calibri"/>
                          <a:cs typeface="Times New Roman"/>
                        </a:rPr>
                        <a:t>Renazzo</a:t>
                      </a:r>
                      <a:r>
                        <a:rPr lang="it-IT" sz="900" dirty="0" smtClean="0">
                          <a:latin typeface="Times New Roman"/>
                          <a:ea typeface="Calibri"/>
                          <a:cs typeface="Times New Roman"/>
                        </a:rPr>
                        <a:t> (Fe) </a:t>
                      </a:r>
                    </a:p>
                    <a:p>
                      <a:pPr algn="l">
                        <a:lnSpc>
                          <a:spcPct val="115000"/>
                        </a:lnSpc>
                        <a:spcAft>
                          <a:spcPts val="0"/>
                        </a:spcAft>
                      </a:pP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7 – 11/3/2026</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Atrio </a:t>
                      </a:r>
                      <a:r>
                        <a:rPr lang="it-IT" sz="900" dirty="0">
                          <a:latin typeface="Times New Roman"/>
                          <a:ea typeface="Calibri"/>
                          <a:cs typeface="Times New Roman"/>
                        </a:rPr>
                        <a:t>della scuola</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148-Camminata </a:t>
                      </a:r>
                      <a:r>
                        <a:rPr lang="it-IT" sz="900" dirty="0">
                          <a:latin typeface="Times New Roman" pitchFamily="18" charset="0"/>
                          <a:ea typeface="Calibri"/>
                          <a:cs typeface="Times New Roman" pitchFamily="18" charset="0"/>
                        </a:rPr>
                        <a:t>ludico motoria con partenza davanti al Montalcini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La </a:t>
                      </a:r>
                      <a:r>
                        <a:rPr lang="it-IT" sz="900" dirty="0">
                          <a:latin typeface="Times New Roman" pitchFamily="18" charset="0"/>
                          <a:ea typeface="Calibri"/>
                          <a:cs typeface="Times New Roman" pitchFamily="18" charset="0"/>
                        </a:rPr>
                        <a:t>camminata delle donne</a:t>
                      </a:r>
                    </a:p>
                    <a:p>
                      <a:pPr algn="l">
                        <a:lnSpc>
                          <a:spcPct val="115000"/>
                        </a:lnSpc>
                        <a:spcAft>
                          <a:spcPts val="0"/>
                        </a:spcAft>
                      </a:pPr>
                      <a:r>
                        <a:rPr lang="it-IT" sz="900" dirty="0">
                          <a:latin typeface="Times New Roman" pitchFamily="18" charset="0"/>
                          <a:ea typeface="Calibri"/>
                          <a:cs typeface="Times New Roman" pitchFamily="18" charset="0"/>
                        </a:rPr>
                        <a:t>(libera partecipazione di studenti e studentesse)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smtClean="0">
                          <a:latin typeface="Times New Roman" pitchFamily="18" charset="0"/>
                          <a:ea typeface="Calibri"/>
                          <a:cs typeface="Times New Roman" pitchFamily="18" charset="0"/>
                        </a:rPr>
                        <a:t>IIS </a:t>
                      </a:r>
                      <a:r>
                        <a:rPr lang="it-IT" sz="900" b="1" dirty="0">
                          <a:latin typeface="Times New Roman" pitchFamily="18" charset="0"/>
                          <a:ea typeface="Calibri"/>
                          <a:cs typeface="Times New Roman" pitchFamily="18" charset="0"/>
                        </a:rPr>
                        <a:t>R. L. Montalcini Argenta</a:t>
                      </a:r>
                      <a:r>
                        <a:rPr lang="it-IT" sz="900" dirty="0">
                          <a:latin typeface="Times New Roman" pitchFamily="18" charset="0"/>
                          <a:ea typeface="Calibri"/>
                          <a:cs typeface="Times New Roman" pitchFamily="18" charset="0"/>
                        </a:rPr>
                        <a:t> - Consulta delle donne</a:t>
                      </a:r>
                    </a:p>
                    <a:p>
                      <a:pPr algn="l">
                        <a:lnSpc>
                          <a:spcPct val="115000"/>
                        </a:lnSpc>
                        <a:spcAft>
                          <a:spcPts val="0"/>
                        </a:spcAft>
                      </a:pPr>
                      <a:r>
                        <a:rPr lang="it-IT" sz="900" dirty="0">
                          <a:latin typeface="Times New Roman" pitchFamily="18" charset="0"/>
                          <a:ea typeface="Calibri"/>
                          <a:cs typeface="Times New Roman" pitchFamily="18" charset="0"/>
                        </a:rPr>
                        <a:t>Comune di Argenta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 </a:t>
                      </a:r>
                      <a:r>
                        <a:rPr lang="it-IT" sz="900" dirty="0">
                          <a:latin typeface="Times New Roman" pitchFamily="18" charset="0"/>
                          <a:ea typeface="Calibri"/>
                          <a:cs typeface="Times New Roman" pitchFamily="18" charset="0"/>
                        </a:rPr>
                        <a:t>7/03/2026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Strade </a:t>
                      </a:r>
                      <a:r>
                        <a:rPr lang="it-IT" sz="900" dirty="0">
                          <a:latin typeface="Times New Roman" pitchFamily="18" charset="0"/>
                          <a:ea typeface="Calibri"/>
                          <a:cs typeface="Times New Roman" pitchFamily="18" charset="0"/>
                        </a:rPr>
                        <a:t>di Argenta e luoghi intitolati alle donne</a:t>
                      </a:r>
                      <a:r>
                        <a:rPr lang="en-US" sz="900" dirty="0">
                          <a:latin typeface="Times New Roman" pitchFamily="18" charset="0"/>
                          <a:ea typeface="Calibri"/>
                          <a:cs typeface="Times New Roman" pitchFamily="18" charset="0"/>
                        </a:rPr>
                        <a:t> (vie, </a:t>
                      </a:r>
                      <a:r>
                        <a:rPr lang="en-US" sz="900" dirty="0" err="1">
                          <a:latin typeface="Times New Roman" pitchFamily="18" charset="0"/>
                          <a:ea typeface="Calibri"/>
                          <a:cs typeface="Times New Roman" pitchFamily="18" charset="0"/>
                        </a:rPr>
                        <a:t>parchinecc</a:t>
                      </a:r>
                      <a:r>
                        <a:rPr lang="en-US" sz="900" dirty="0">
                          <a:latin typeface="Times New Roman" pitchFamily="18" charset="0"/>
                          <a:ea typeface="Calibri"/>
                          <a:cs typeface="Times New Roman" pitchFamily="18" charset="0"/>
                        </a:rPr>
                        <a:t>…)</a:t>
                      </a:r>
                      <a:r>
                        <a:rPr lang="it-IT" sz="900" dirty="0">
                          <a:latin typeface="Times New Roman" pitchFamily="18" charset="0"/>
                          <a:ea typeface="Calibri"/>
                          <a:cs typeface="Times New Roman" pitchFamily="18" charset="0"/>
                        </a:rPr>
                        <a:t> con partenza dal</a:t>
                      </a:r>
                      <a:r>
                        <a:rPr lang="en-US" sz="900" dirty="0" err="1">
                          <a:latin typeface="Times New Roman" pitchFamily="18" charset="0"/>
                          <a:ea typeface="Calibri"/>
                          <a:cs typeface="Times New Roman" pitchFamily="18" charset="0"/>
                        </a:rPr>
                        <a:t>l’Istituto</a:t>
                      </a:r>
                      <a:r>
                        <a:rPr lang="en-US" sz="900" dirty="0">
                          <a:latin typeface="Times New Roman" pitchFamily="18" charset="0"/>
                          <a:ea typeface="Calibri"/>
                          <a:cs typeface="Times New Roman" pitchFamily="18" charset="0"/>
                        </a:rPr>
                        <a:t> </a:t>
                      </a:r>
                      <a:r>
                        <a:rPr lang="it-IT" sz="900" dirty="0">
                          <a:latin typeface="Times New Roman" pitchFamily="18" charset="0"/>
                          <a:ea typeface="Calibri"/>
                          <a:cs typeface="Times New Roman" pitchFamily="18" charset="0"/>
                        </a:rPr>
                        <a:t>Montalcini e </a:t>
                      </a:r>
                      <a:r>
                        <a:rPr lang="en-US" sz="900" dirty="0" err="1">
                          <a:latin typeface="Times New Roman" pitchFamily="18" charset="0"/>
                          <a:ea typeface="Calibri"/>
                          <a:cs typeface="Times New Roman" pitchFamily="18" charset="0"/>
                        </a:rPr>
                        <a:t>lettura</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di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biografie</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delle</a:t>
                      </a:r>
                      <a:r>
                        <a:rPr lang="en-US" sz="900" dirty="0">
                          <a:latin typeface="Times New Roman" pitchFamily="18" charset="0"/>
                          <a:ea typeface="Calibri"/>
                          <a:cs typeface="Times New Roman" pitchFamily="18" charset="0"/>
                        </a:rPr>
                        <a:t> Donne a cui </a:t>
                      </a:r>
                      <a:r>
                        <a:rPr lang="en-US" sz="900" dirty="0" err="1">
                          <a:latin typeface="Times New Roman" pitchFamily="18" charset="0"/>
                          <a:ea typeface="Calibri"/>
                          <a:cs typeface="Times New Roman" pitchFamily="18" charset="0"/>
                        </a:rPr>
                        <a:t>sono</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intitolati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luoghi</a:t>
                      </a:r>
                      <a:r>
                        <a:rPr lang="en-US" sz="900" dirty="0">
                          <a:latin typeface="Times New Roman" pitchFamily="18" charset="0"/>
                          <a:ea typeface="Calibri"/>
                          <a:cs typeface="Times New Roman" pitchFamily="18" charset="0"/>
                        </a:rPr>
                        <a:t> </a:t>
                      </a:r>
                      <a:r>
                        <a:rPr lang="en-US" sz="900" dirty="0" err="1" smtClean="0">
                          <a:latin typeface="Times New Roman" pitchFamily="18" charset="0"/>
                          <a:ea typeface="Calibri"/>
                          <a:cs typeface="Times New Roman" pitchFamily="18" charset="0"/>
                        </a:rPr>
                        <a:t>percorso</a:t>
                      </a:r>
                      <a:r>
                        <a:rPr lang="en-US" sz="900" dirty="0" smtClean="0">
                          <a:latin typeface="Times New Roman" pitchFamily="18" charset="0"/>
                          <a:ea typeface="Calibri"/>
                          <a:cs typeface="Times New Roman" pitchFamily="18" charset="0"/>
                        </a:rPr>
                        <a:t>.</a:t>
                      </a:r>
                      <a:r>
                        <a:rPr lang="en-US" sz="900" baseline="0" dirty="0" smtClean="0">
                          <a:latin typeface="Times New Roman" pitchFamily="18" charset="0"/>
                          <a:ea typeface="Calibri"/>
                          <a:cs typeface="Times New Roman" pitchFamily="18" charset="0"/>
                        </a:rPr>
                        <a:t> </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28</a:t>
            </a:fld>
            <a:endParaRPr lang="it-IT"/>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332656"/>
          <a:ext cx="8496942" cy="5498011"/>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149-Mostra </a:t>
                      </a:r>
                      <a:r>
                        <a:rPr lang="it-IT" sz="900" dirty="0">
                          <a:latin typeface="Times New Roman" pitchFamily="18" charset="0"/>
                          <a:ea typeface="Calibri"/>
                          <a:cs typeface="Times New Roman" pitchFamily="18" charset="0"/>
                        </a:rPr>
                        <a:t>di donne c/o Centro culturale Mercato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a:latin typeface="Times New Roman" pitchFamily="18" charset="0"/>
                          <a:ea typeface="Calibri"/>
                          <a:cs typeface="Times New Roman" pitchFamily="18" charset="0"/>
                        </a:rPr>
                        <a:t>Femminilità sciamanica</a:t>
                      </a:r>
                    </a:p>
                    <a:p>
                      <a:pPr algn="l">
                        <a:lnSpc>
                          <a:spcPct val="115000"/>
                        </a:lnSpc>
                        <a:spcAft>
                          <a:spcPts val="0"/>
                        </a:spcAft>
                      </a:pPr>
                      <a:r>
                        <a:rPr lang="it-IT" sz="900" dirty="0">
                          <a:latin typeface="Times New Roman" pitchFamily="18" charset="0"/>
                          <a:ea typeface="Calibri"/>
                          <a:cs typeface="Times New Roman" pitchFamily="18" charset="0"/>
                        </a:rPr>
                        <a:t>(Presenza di studenti all’inaugurazione)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a:latin typeface="Times New Roman" pitchFamily="18" charset="0"/>
                          <a:ea typeface="Calibri"/>
                          <a:cs typeface="Times New Roman" pitchFamily="18" charset="0"/>
                        </a:rPr>
                        <a:t>IIS R. L. Montalcini Argenta</a:t>
                      </a:r>
                      <a:r>
                        <a:rPr lang="it-IT" sz="900">
                          <a:latin typeface="Times New Roman" pitchFamily="18" charset="0"/>
                          <a:ea typeface="Calibri"/>
                          <a:cs typeface="Times New Roman" pitchFamily="18" charset="0"/>
                        </a:rPr>
                        <a:t> - Comune di Argenta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7/03/2026</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smtClean="0">
                          <a:latin typeface="Times New Roman" pitchFamily="18" charset="0"/>
                          <a:ea typeface="Calibri"/>
                          <a:cs typeface="Times New Roman" pitchFamily="18" charset="0"/>
                        </a:rPr>
                        <a:t>Centro </a:t>
                      </a:r>
                      <a:r>
                        <a:rPr lang="en-US" sz="900" dirty="0" err="1">
                          <a:latin typeface="Times New Roman" pitchFamily="18" charset="0"/>
                          <a:ea typeface="Calibri"/>
                          <a:cs typeface="Times New Roman" pitchFamily="18" charset="0"/>
                        </a:rPr>
                        <a:t>Culturale</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Mercato</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di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Argenta</a:t>
                      </a:r>
                      <a:r>
                        <a:rPr lang="en-US" sz="900" dirty="0">
                          <a:latin typeface="Times New Roman" pitchFamily="18" charset="0"/>
                          <a:ea typeface="Calibri"/>
                          <a:cs typeface="Times New Roman" pitchFamily="18" charset="0"/>
                        </a:rPr>
                        <a:t>  (Piano Terra)</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gn="l">
                        <a:lnSpc>
                          <a:spcPct val="115000"/>
                        </a:lnSpc>
                        <a:spcAft>
                          <a:spcPts val="0"/>
                        </a:spcAft>
                      </a:pPr>
                      <a:r>
                        <a:rPr lang="en-US" sz="900" dirty="0" smtClean="0">
                          <a:latin typeface="Times New Roman" pitchFamily="18" charset="0"/>
                          <a:ea typeface="Calibri"/>
                          <a:cs typeface="Times New Roman" pitchFamily="18" charset="0"/>
                        </a:rPr>
                        <a:t>150-Laboratorio </a:t>
                      </a:r>
                      <a:r>
                        <a:rPr lang="en-US" sz="900" dirty="0" err="1">
                          <a:latin typeface="Times New Roman" pitchFamily="18" charset="0"/>
                          <a:ea typeface="Calibri"/>
                          <a:cs typeface="Times New Roman" pitchFamily="18" charset="0"/>
                        </a:rPr>
                        <a:t>artistico</a:t>
                      </a:r>
                      <a:r>
                        <a:rPr lang="en-US" sz="900" dirty="0">
                          <a:latin typeface="Times New Roman" pitchFamily="18" charset="0"/>
                          <a:ea typeface="Calibri"/>
                          <a:cs typeface="Times New Roman" pitchFamily="18" charset="0"/>
                        </a:rPr>
                        <a:t> a </a:t>
                      </a:r>
                      <a:r>
                        <a:rPr lang="en-US" sz="900" dirty="0" err="1">
                          <a:latin typeface="Times New Roman" pitchFamily="18" charset="0"/>
                          <a:ea typeface="Calibri"/>
                          <a:cs typeface="Times New Roman" pitchFamily="18" charset="0"/>
                        </a:rPr>
                        <a:t>tema</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femminile</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crea</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il</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tuo</a:t>
                      </a:r>
                      <a:r>
                        <a:rPr lang="en-US" sz="900" dirty="0">
                          <a:latin typeface="Times New Roman" pitchFamily="18" charset="0"/>
                          <a:ea typeface="Calibri"/>
                          <a:cs typeface="Times New Roman" pitchFamily="18" charset="0"/>
                        </a:rPr>
                        <a:t> Avatar e un </a:t>
                      </a:r>
                      <a:r>
                        <a:rPr lang="en-US" sz="900" dirty="0" err="1">
                          <a:latin typeface="Times New Roman" pitchFamily="18" charset="0"/>
                          <a:ea typeface="Calibri"/>
                          <a:cs typeface="Times New Roman" pitchFamily="18" charset="0"/>
                        </a:rPr>
                        <a:t>cuore</a:t>
                      </a:r>
                      <a:r>
                        <a:rPr lang="en-US" sz="900" dirty="0">
                          <a:latin typeface="Times New Roman" pitchFamily="18" charset="0"/>
                          <a:ea typeface="Calibri"/>
                          <a:cs typeface="Times New Roman" pitchFamily="18" charset="0"/>
                        </a:rPr>
                        <a:t> per le </a:t>
                      </a:r>
                      <a:r>
                        <a:rPr lang="en-US" sz="900" dirty="0" err="1">
                          <a:latin typeface="Times New Roman" pitchFamily="18" charset="0"/>
                          <a:ea typeface="Calibri"/>
                          <a:cs typeface="Times New Roman" pitchFamily="18" charset="0"/>
                        </a:rPr>
                        <a:t>donne</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err="1" smtClean="0">
                          <a:latin typeface="Times New Roman" pitchFamily="18" charset="0"/>
                          <a:ea typeface="Calibri"/>
                          <a:cs typeface="Times New Roman" pitchFamily="18" charset="0"/>
                        </a:rPr>
                        <a:t>Laboratorio</a:t>
                      </a:r>
                      <a:r>
                        <a:rPr lang="en-US" sz="900" dirty="0" smtClean="0">
                          <a:latin typeface="Times New Roman" pitchFamily="18" charset="0"/>
                          <a:ea typeface="Calibri"/>
                          <a:cs typeface="Times New Roman" pitchFamily="18" charset="0"/>
                        </a:rPr>
                        <a:t> </a:t>
                      </a:r>
                      <a:r>
                        <a:rPr lang="en-US" sz="900" dirty="0">
                          <a:latin typeface="Times New Roman" pitchFamily="18" charset="0"/>
                          <a:ea typeface="Calibri"/>
                          <a:cs typeface="Times New Roman" pitchFamily="18" charset="0"/>
                        </a:rPr>
                        <a:t>al </a:t>
                      </a:r>
                      <a:r>
                        <a:rPr lang="en-US" sz="900" dirty="0" err="1">
                          <a:latin typeface="Times New Roman" pitchFamily="18" charset="0"/>
                          <a:ea typeface="Calibri"/>
                          <a:cs typeface="Times New Roman" pitchFamily="18" charset="0"/>
                        </a:rPr>
                        <a:t>femminile</a:t>
                      </a:r>
                      <a:endParaRPr lang="it-IT" sz="900" dirty="0">
                        <a:latin typeface="Times New Roman" pitchFamily="18" charset="0"/>
                        <a:ea typeface="Calibri"/>
                        <a:cs typeface="Times New Roman" pitchFamily="18" charset="0"/>
                      </a:endParaRPr>
                    </a:p>
                    <a:p>
                      <a:pPr algn="l">
                        <a:lnSpc>
                          <a:spcPct val="115000"/>
                        </a:lnSpc>
                        <a:spcAft>
                          <a:spcPts val="0"/>
                        </a:spcAft>
                      </a:pPr>
                      <a:r>
                        <a:rPr lang="en-US" sz="900" dirty="0">
                          <a:latin typeface="Times New Roman" pitchFamily="18" charset="0"/>
                          <a:ea typeface="Calibri"/>
                          <a:cs typeface="Times New Roman" pitchFamily="18" charset="0"/>
                        </a:rPr>
                        <a:t>(</a:t>
                      </a:r>
                      <a:r>
                        <a:rPr lang="en-US" sz="900" dirty="0" err="1">
                          <a:latin typeface="Times New Roman" pitchFamily="18" charset="0"/>
                          <a:ea typeface="Calibri"/>
                          <a:cs typeface="Times New Roman" pitchFamily="18" charset="0"/>
                        </a:rPr>
                        <a:t>Cuori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di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donne</a:t>
                      </a:r>
                      <a:r>
                        <a:rPr lang="en-US" sz="900" dirty="0">
                          <a:latin typeface="Times New Roman" pitchFamily="18" charset="0"/>
                          <a:ea typeface="Calibri"/>
                          <a:cs typeface="Times New Roman" pitchFamily="18" charset="0"/>
                        </a:rPr>
                        <a:t> e </a:t>
                      </a:r>
                      <a:r>
                        <a:rPr lang="en-US" sz="900" dirty="0" err="1">
                          <a:latin typeface="Times New Roman" pitchFamily="18" charset="0"/>
                          <a:ea typeface="Calibri"/>
                          <a:cs typeface="Times New Roman" pitchFamily="18" charset="0"/>
                        </a:rPr>
                        <a:t>donne</a:t>
                      </a:r>
                      <a:r>
                        <a:rPr lang="en-US" sz="900" dirty="0">
                          <a:latin typeface="Times New Roman" pitchFamily="18" charset="0"/>
                          <a:ea typeface="Calibri"/>
                          <a:cs typeface="Times New Roman" pitchFamily="18" charset="0"/>
                        </a:rPr>
                        <a:t>-avatar).</a:t>
                      </a:r>
                      <a:endParaRPr lang="it-IT" sz="900" dirty="0">
                        <a:latin typeface="Times New Roman" pitchFamily="18" charset="0"/>
                        <a:ea typeface="Calibri"/>
                        <a:cs typeface="Times New Roman" pitchFamily="18" charset="0"/>
                      </a:endParaRPr>
                    </a:p>
                    <a:p>
                      <a:pPr algn="l">
                        <a:lnSpc>
                          <a:spcPct val="115000"/>
                        </a:lnSpc>
                        <a:spcAft>
                          <a:spcPts val="0"/>
                        </a:spcAft>
                      </a:pPr>
                      <a:r>
                        <a:rPr lang="en-US" sz="900" dirty="0" err="1">
                          <a:latin typeface="Times New Roman" pitchFamily="18" charset="0"/>
                          <a:ea typeface="Calibri"/>
                          <a:cs typeface="Times New Roman" pitchFamily="18" charset="0"/>
                        </a:rPr>
                        <a:t>Utilizzo</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di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materiali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di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recupero</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b="1" dirty="0" err="1" smtClean="0">
                          <a:latin typeface="Times New Roman" pitchFamily="18" charset="0"/>
                          <a:ea typeface="Calibri"/>
                          <a:cs typeface="Times New Roman" pitchFamily="18" charset="0"/>
                        </a:rPr>
                        <a:t>Istituto</a:t>
                      </a:r>
                      <a:r>
                        <a:rPr lang="en-US" sz="900" b="1" dirty="0" smtClean="0">
                          <a:latin typeface="Times New Roman" pitchFamily="18" charset="0"/>
                          <a:ea typeface="Calibri"/>
                          <a:cs typeface="Times New Roman" pitchFamily="18" charset="0"/>
                        </a:rPr>
                        <a:t> </a:t>
                      </a:r>
                      <a:r>
                        <a:rPr lang="en-US" sz="900" b="1" dirty="0">
                          <a:latin typeface="Times New Roman" pitchFamily="18" charset="0"/>
                          <a:ea typeface="Calibri"/>
                          <a:cs typeface="Times New Roman" pitchFamily="18" charset="0"/>
                        </a:rPr>
                        <a:t>Rita Levi </a:t>
                      </a:r>
                      <a:r>
                        <a:rPr lang="en-US" sz="900" b="1" dirty="0" err="1">
                          <a:latin typeface="Times New Roman" pitchFamily="18" charset="0"/>
                          <a:ea typeface="Calibri"/>
                          <a:cs typeface="Times New Roman" pitchFamily="18" charset="0"/>
                        </a:rPr>
                        <a:t>Montalcini</a:t>
                      </a:r>
                      <a:r>
                        <a:rPr lang="en-US" sz="900" dirty="0">
                          <a:latin typeface="Times New Roman" pitchFamily="18" charset="0"/>
                          <a:ea typeface="Calibri"/>
                          <a:cs typeface="Times New Roman" pitchFamily="18" charset="0"/>
                        </a:rPr>
                        <a:t> (aula </a:t>
                      </a:r>
                      <a:r>
                        <a:rPr lang="en-US" sz="900" dirty="0" err="1">
                          <a:latin typeface="Times New Roman" pitchFamily="18" charset="0"/>
                          <a:ea typeface="Calibri"/>
                          <a:cs typeface="Times New Roman" pitchFamily="18" charset="0"/>
                        </a:rPr>
                        <a:t>di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metodologie</a:t>
                      </a:r>
                      <a:r>
                        <a:rPr lang="en-US" sz="900" dirty="0">
                          <a:latin typeface="Times New Roman" pitchFamily="18" charset="0"/>
                          <a:ea typeface="Calibri"/>
                          <a:cs typeface="Times New Roman" pitchFamily="18" charset="0"/>
                        </a:rPr>
                        <a:t> operative)</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smtClean="0">
                          <a:latin typeface="Times New Roman" pitchFamily="18" charset="0"/>
                          <a:ea typeface="Calibri"/>
                          <a:cs typeface="Times New Roman" pitchFamily="18" charset="0"/>
                        </a:rPr>
                        <a:t>18/02/2026</a:t>
                      </a:r>
                    </a:p>
                    <a:p>
                      <a:pPr algn="l">
                        <a:lnSpc>
                          <a:spcPct val="115000"/>
                        </a:lnSpc>
                        <a:spcAft>
                          <a:spcPts val="0"/>
                        </a:spcAft>
                      </a:pPr>
                      <a:r>
                        <a:rPr lang="en-US" sz="900" dirty="0" smtClean="0">
                          <a:latin typeface="Times New Roman" pitchFamily="18" charset="0"/>
                          <a:ea typeface="Calibri"/>
                          <a:cs typeface="Times New Roman" pitchFamily="18" charset="0"/>
                        </a:rPr>
                        <a:t> </a:t>
                      </a:r>
                      <a:r>
                        <a:rPr lang="en-US" sz="900" dirty="0">
                          <a:latin typeface="Times New Roman" pitchFamily="18" charset="0"/>
                          <a:ea typeface="Calibri"/>
                          <a:cs typeface="Times New Roman" pitchFamily="18" charset="0"/>
                        </a:rPr>
                        <a:t>e </a:t>
                      </a:r>
                      <a:r>
                        <a:rPr lang="en-US" sz="900" dirty="0" smtClean="0">
                          <a:latin typeface="Times New Roman" pitchFamily="18" charset="0"/>
                          <a:ea typeface="Calibri"/>
                          <a:cs typeface="Times New Roman" pitchFamily="18" charset="0"/>
                        </a:rPr>
                        <a:t>2</a:t>
                      </a:r>
                    </a:p>
                    <a:p>
                      <a:pPr algn="l">
                        <a:lnSpc>
                          <a:spcPct val="115000"/>
                        </a:lnSpc>
                        <a:spcAft>
                          <a:spcPts val="0"/>
                        </a:spcAft>
                      </a:pPr>
                      <a:r>
                        <a:rPr lang="en-US" sz="900" dirty="0" smtClean="0">
                          <a:latin typeface="Times New Roman" pitchFamily="18" charset="0"/>
                          <a:ea typeface="Calibri"/>
                          <a:cs typeface="Times New Roman" pitchFamily="18" charset="0"/>
                        </a:rPr>
                        <a:t>25/02/2026</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smtClean="0">
                          <a:latin typeface="Times New Roman" pitchFamily="18" charset="0"/>
                          <a:ea typeface="Calibri"/>
                          <a:cs typeface="Times New Roman" pitchFamily="18" charset="0"/>
                        </a:rPr>
                        <a:t>Aula </a:t>
                      </a:r>
                      <a:r>
                        <a:rPr lang="en-US" sz="900" dirty="0" err="1">
                          <a:latin typeface="Times New Roman" pitchFamily="18" charset="0"/>
                          <a:ea typeface="Calibri"/>
                          <a:cs typeface="Times New Roman" pitchFamily="18" charset="0"/>
                        </a:rPr>
                        <a:t>di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metodologie</a:t>
                      </a:r>
                      <a:r>
                        <a:rPr lang="en-US" sz="900" dirty="0">
                          <a:latin typeface="Times New Roman" pitchFamily="18" charset="0"/>
                          <a:ea typeface="Calibri"/>
                          <a:cs typeface="Times New Roman" pitchFamily="18" charset="0"/>
                        </a:rPr>
                        <a:t> operative del </a:t>
                      </a:r>
                      <a:r>
                        <a:rPr lang="en-US" sz="900" dirty="0" err="1">
                          <a:latin typeface="Times New Roman" pitchFamily="18" charset="0"/>
                          <a:ea typeface="Calibri"/>
                          <a:cs typeface="Times New Roman" pitchFamily="18" charset="0"/>
                        </a:rPr>
                        <a:t>Montalcini</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classe</a:t>
                      </a:r>
                      <a:r>
                        <a:rPr lang="en-US" sz="900" dirty="0">
                          <a:latin typeface="Times New Roman" pitchFamily="18" charset="0"/>
                          <a:ea typeface="Calibri"/>
                          <a:cs typeface="Times New Roman" pitchFamily="18" charset="0"/>
                        </a:rPr>
                        <a:t> 1 A SSAS (</a:t>
                      </a:r>
                      <a:r>
                        <a:rPr lang="en-US" sz="900" dirty="0" err="1">
                          <a:latin typeface="Times New Roman" pitchFamily="18" charset="0"/>
                          <a:ea typeface="Calibri"/>
                          <a:cs typeface="Times New Roman" pitchFamily="18" charset="0"/>
                        </a:rPr>
                        <a:t>confezionamento</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di</a:t>
                      </a:r>
                      <a:r>
                        <a:rPr lang="en-US" sz="900" dirty="0">
                          <a:latin typeface="Times New Roman" pitchFamily="18" charset="0"/>
                          <a:ea typeface="Calibri"/>
                          <a:cs typeface="Times New Roman" pitchFamily="18" charset="0"/>
                        </a:rPr>
                        <a:t> gadget </a:t>
                      </a:r>
                      <a:r>
                        <a:rPr lang="en-US" sz="900" dirty="0" err="1">
                          <a:latin typeface="Times New Roman" pitchFamily="18" charset="0"/>
                          <a:ea typeface="Calibri"/>
                          <a:cs typeface="Times New Roman" pitchFamily="18" charset="0"/>
                        </a:rPr>
                        <a:t>da</a:t>
                      </a:r>
                      <a:r>
                        <a:rPr lang="en-US" sz="900" dirty="0">
                          <a:latin typeface="Times New Roman" pitchFamily="18" charset="0"/>
                          <a:ea typeface="Calibri"/>
                          <a:cs typeface="Times New Roman" pitchFamily="18" charset="0"/>
                        </a:rPr>
                        <a:t> distribute </a:t>
                      </a:r>
                      <a:r>
                        <a:rPr lang="en-US" sz="900" dirty="0" err="1">
                          <a:latin typeface="Times New Roman" pitchFamily="18" charset="0"/>
                          <a:ea typeface="Calibri"/>
                          <a:cs typeface="Times New Roman" pitchFamily="18" charset="0"/>
                        </a:rPr>
                        <a:t>all’interno</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dell’Istituto</a:t>
                      </a:r>
                      <a:r>
                        <a:rPr lang="en-US" sz="900" dirty="0">
                          <a:latin typeface="Times New Roman" pitchFamily="18" charset="0"/>
                          <a:ea typeface="Calibri"/>
                          <a:cs typeface="Times New Roman" pitchFamily="18" charset="0"/>
                        </a:rPr>
                        <a:t>)</a:t>
                      </a:r>
                      <a:endParaRPr lang="it-IT" sz="900" dirty="0">
                        <a:latin typeface="Times New Roman" pitchFamily="18" charset="0"/>
                        <a:ea typeface="Calibri"/>
                        <a:cs typeface="Times New Roman" pitchFamily="18" charset="0"/>
                      </a:endParaRPr>
                    </a:p>
                    <a:p>
                      <a:pPr algn="l">
                        <a:lnSpc>
                          <a:spcPct val="115000"/>
                        </a:lnSpc>
                        <a:spcAft>
                          <a:spcPts val="0"/>
                        </a:spcAft>
                      </a:pPr>
                      <a:r>
                        <a:rPr lang="en-US" sz="900" dirty="0">
                          <a:latin typeface="Times New Roman" pitchFamily="18" charset="0"/>
                          <a:ea typeface="Calibri"/>
                          <a:cs typeface="Times New Roman" pitchFamily="18" charset="0"/>
                        </a:rPr>
                        <a:t>Prof.ssa Silvia </a:t>
                      </a:r>
                      <a:r>
                        <a:rPr lang="en-US" sz="900" dirty="0" err="1">
                          <a:latin typeface="Times New Roman" pitchFamily="18" charset="0"/>
                          <a:ea typeface="Calibri"/>
                          <a:cs typeface="Times New Roman" pitchFamily="18" charset="0"/>
                        </a:rPr>
                        <a:t>Zanforlin</a:t>
                      </a:r>
                      <a:r>
                        <a:rPr lang="en-US" sz="900" dirty="0">
                          <a:latin typeface="Times New Roman" pitchFamily="18" charset="0"/>
                          <a:ea typeface="Calibri"/>
                          <a:cs typeface="Times New Roman" pitchFamily="18" charset="0"/>
                        </a:rPr>
                        <a:t>, </a:t>
                      </a:r>
                      <a:r>
                        <a:rPr lang="en-US" sz="900" dirty="0" err="1">
                          <a:latin typeface="Times New Roman" pitchFamily="18" charset="0"/>
                          <a:ea typeface="Calibri"/>
                          <a:cs typeface="Times New Roman" pitchFamily="18" charset="0"/>
                        </a:rPr>
                        <a:t>esperta</a:t>
                      </a:r>
                      <a:r>
                        <a:rPr lang="en-US" sz="900" dirty="0">
                          <a:latin typeface="Times New Roman" pitchFamily="18" charset="0"/>
                          <a:ea typeface="Calibri"/>
                          <a:cs typeface="Times New Roman" pitchFamily="18" charset="0"/>
                        </a:rPr>
                        <a:t> Marcella </a:t>
                      </a:r>
                      <a:r>
                        <a:rPr lang="en-US" sz="900" dirty="0" err="1">
                          <a:latin typeface="Times New Roman" pitchFamily="18" charset="0"/>
                          <a:ea typeface="Calibri"/>
                          <a:cs typeface="Times New Roman" pitchFamily="18" charset="0"/>
                        </a:rPr>
                        <a:t>Paganelli</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gn="l">
                        <a:lnSpc>
                          <a:spcPct val="115000"/>
                        </a:lnSpc>
                        <a:spcAft>
                          <a:spcPts val="0"/>
                        </a:spcAft>
                      </a:pPr>
                      <a:r>
                        <a:rPr lang="en-US" sz="900" dirty="0" smtClean="0">
                          <a:latin typeface="Times New Roman" pitchFamily="18" charset="0"/>
                          <a:ea typeface="Times New Roman"/>
                          <a:cs typeface="Times New Roman" pitchFamily="18" charset="0"/>
                        </a:rPr>
                        <a:t>151-Giornata </a:t>
                      </a:r>
                      <a:r>
                        <a:rPr lang="en-US" sz="900" dirty="0" err="1">
                          <a:latin typeface="Times New Roman" pitchFamily="18" charset="0"/>
                          <a:ea typeface="Times New Roman"/>
                          <a:cs typeface="Times New Roman" pitchFamily="18" charset="0"/>
                        </a:rPr>
                        <a:t>internazionale</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delle</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donne</a:t>
                      </a:r>
                      <a:r>
                        <a:rPr lang="en-US" sz="900" dirty="0">
                          <a:latin typeface="Times New Roman" pitchFamily="18" charset="0"/>
                          <a:ea typeface="Times New Roman"/>
                          <a:cs typeface="Times New Roman" pitchFamily="18" charset="0"/>
                        </a:rPr>
                        <a:t> e </a:t>
                      </a:r>
                      <a:r>
                        <a:rPr lang="en-US" sz="900" dirty="0" err="1">
                          <a:latin typeface="Times New Roman" pitchFamily="18" charset="0"/>
                          <a:ea typeface="Times New Roman"/>
                          <a:cs typeface="Times New Roman" pitchFamily="18" charset="0"/>
                        </a:rPr>
                        <a:t>delle</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ragazze</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nella</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Scienza</a:t>
                      </a:r>
                      <a:r>
                        <a:rPr lang="en-US" sz="900" dirty="0">
                          <a:latin typeface="Times New Roman" pitchFamily="18" charset="0"/>
                          <a:ea typeface="Times New Roman"/>
                          <a:cs typeface="Times New Roman" pitchFamily="18" charset="0"/>
                        </a:rPr>
                        <a:t>.</a:t>
                      </a:r>
                      <a:endParaRPr lang="it-IT" sz="900" dirty="0">
                        <a:latin typeface="Times New Roman" pitchFamily="18" charset="0"/>
                        <a:ea typeface="Calibri"/>
                        <a:cs typeface="Times New Roman" pitchFamily="18" charset="0"/>
                      </a:endParaRPr>
                    </a:p>
                    <a:p>
                      <a:pPr algn="l">
                        <a:lnSpc>
                          <a:spcPct val="115000"/>
                        </a:lnSpc>
                        <a:spcAft>
                          <a:spcPts val="0"/>
                        </a:spcAft>
                      </a:pPr>
                      <a:r>
                        <a:rPr lang="it-IT" sz="900" dirty="0">
                          <a:latin typeface="Times New Roman" pitchFamily="18" charset="0"/>
                          <a:ea typeface="Times New Roman"/>
                          <a:cs typeface="Times New Roman" pitchFamily="18" charset="0"/>
                        </a:rPr>
                        <a:t>Riflessione nelle classi</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Riflessioni </a:t>
                      </a:r>
                      <a:r>
                        <a:rPr lang="it-IT" sz="900" dirty="0">
                          <a:latin typeface="Times New Roman" pitchFamily="18" charset="0"/>
                          <a:ea typeface="Calibri"/>
                          <a:cs typeface="Times New Roman" pitchFamily="18" charset="0"/>
                        </a:rPr>
                        <a:t>in tutte le classi partendo da questo dialogo</a:t>
                      </a:r>
                    </a:p>
                    <a:p>
                      <a:pPr algn="l">
                        <a:lnSpc>
                          <a:spcPct val="115000"/>
                        </a:lnSpc>
                        <a:spcAft>
                          <a:spcPts val="0"/>
                        </a:spcAft>
                      </a:pPr>
                      <a:r>
                        <a:rPr lang="en-US" sz="900" i="1" dirty="0">
                          <a:latin typeface="Times New Roman" pitchFamily="18" charset="0"/>
                          <a:ea typeface="Times New Roman"/>
                          <a:cs typeface="Times New Roman" pitchFamily="18" charset="0"/>
                        </a:rPr>
                        <a:t>È qui con </a:t>
                      </a:r>
                      <a:r>
                        <a:rPr lang="en-US" sz="900" i="1" dirty="0" err="1">
                          <a:latin typeface="Times New Roman" pitchFamily="18" charset="0"/>
                          <a:ea typeface="Times New Roman"/>
                          <a:cs typeface="Times New Roman" pitchFamily="18" charset="0"/>
                        </a:rPr>
                        <a:t>suo</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marito</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chiese</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convinta</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pensando</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che</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fossi</a:t>
                      </a:r>
                      <a:r>
                        <a:rPr lang="en-US" sz="900" i="1" dirty="0">
                          <a:latin typeface="Times New Roman" pitchFamily="18" charset="0"/>
                          <a:ea typeface="Times New Roman"/>
                          <a:cs typeface="Times New Roman" pitchFamily="18" charset="0"/>
                        </a:rPr>
                        <a:t> la </a:t>
                      </a:r>
                      <a:r>
                        <a:rPr lang="en-US" sz="900" i="1" dirty="0" err="1">
                          <a:latin typeface="Times New Roman" pitchFamily="18" charset="0"/>
                          <a:ea typeface="Times New Roman"/>
                          <a:cs typeface="Times New Roman" pitchFamily="18" charset="0"/>
                        </a:rPr>
                        <a:t>moglie</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di</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uno</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degli</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scienziati</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relatori</a:t>
                      </a:r>
                      <a:r>
                        <a:rPr lang="en-US" sz="900" i="1" dirty="0">
                          <a:latin typeface="Times New Roman" pitchFamily="18" charset="0"/>
                          <a:ea typeface="Times New Roman"/>
                          <a:cs typeface="Times New Roman" pitchFamily="18" charset="0"/>
                        </a:rPr>
                        <a:t>.</a:t>
                      </a:r>
                      <a:br>
                        <a:rPr lang="en-US" sz="900" i="1" dirty="0">
                          <a:latin typeface="Times New Roman" pitchFamily="18" charset="0"/>
                          <a:ea typeface="Times New Roman"/>
                          <a:cs typeface="Times New Roman" pitchFamily="18" charset="0"/>
                        </a:rPr>
                      </a:br>
                      <a:r>
                        <a:rPr lang="en-US" sz="900" i="1" dirty="0" err="1">
                          <a:latin typeface="Times New Roman" pitchFamily="18" charset="0"/>
                          <a:ea typeface="Times New Roman"/>
                          <a:cs typeface="Times New Roman" pitchFamily="18" charset="0"/>
                        </a:rPr>
                        <a:t>Risposi</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Sono</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io</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mio</a:t>
                      </a:r>
                      <a:r>
                        <a:rPr lang="en-US" sz="900" i="1" dirty="0">
                          <a:latin typeface="Times New Roman" pitchFamily="18" charset="0"/>
                          <a:ea typeface="Times New Roman"/>
                          <a:cs typeface="Times New Roman" pitchFamily="18" charset="0"/>
                        </a:rPr>
                        <a:t> </a:t>
                      </a:r>
                      <a:r>
                        <a:rPr lang="en-US" sz="900" i="1" dirty="0" err="1">
                          <a:latin typeface="Times New Roman" pitchFamily="18" charset="0"/>
                          <a:ea typeface="Times New Roman"/>
                          <a:cs typeface="Times New Roman" pitchFamily="18" charset="0"/>
                        </a:rPr>
                        <a:t>marito</a:t>
                      </a:r>
                      <a:r>
                        <a:rPr lang="en-US" sz="900" i="1" dirty="0">
                          <a:latin typeface="Times New Roman" pitchFamily="18" charset="0"/>
                          <a:ea typeface="Times New Roman"/>
                          <a:cs typeface="Times New Roman" pitchFamily="18" charset="0"/>
                        </a:rPr>
                        <a:t>».</a:t>
                      </a:r>
                      <a:endParaRPr lang="it-IT" sz="900" dirty="0">
                        <a:latin typeface="Times New Roman" pitchFamily="18" charset="0"/>
                        <a:ea typeface="Calibri"/>
                        <a:cs typeface="Times New Roman" pitchFamily="18" charset="0"/>
                      </a:endParaRPr>
                    </a:p>
                    <a:p>
                      <a:pPr algn="l">
                        <a:lnSpc>
                          <a:spcPct val="115000"/>
                        </a:lnSpc>
                        <a:spcAft>
                          <a:spcPts val="0"/>
                        </a:spcAft>
                      </a:pPr>
                      <a:r>
                        <a:rPr lang="it-IT" sz="900" i="1" dirty="0">
                          <a:latin typeface="Times New Roman" pitchFamily="18" charset="0"/>
                          <a:ea typeface="Times New Roman"/>
                          <a:cs typeface="Times New Roman" pitchFamily="18" charset="0"/>
                        </a:rPr>
                        <a:t>(Rita Levi Montalcini</a:t>
                      </a:r>
                      <a:r>
                        <a:rPr lang="it-IT" sz="900" i="1" dirty="0" smtClean="0">
                          <a:latin typeface="Times New Roman" pitchFamily="18" charset="0"/>
                          <a:ea typeface="Times New Roman"/>
                          <a:cs typeface="Times New Roman" pitchFamily="18" charset="0"/>
                        </a:rPr>
                        <a:t>)</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b="1" dirty="0" err="1" smtClean="0">
                          <a:latin typeface="Times New Roman" pitchFamily="18" charset="0"/>
                          <a:ea typeface="Calibri"/>
                          <a:cs typeface="Times New Roman" pitchFamily="18" charset="0"/>
                        </a:rPr>
                        <a:t>Istituto</a:t>
                      </a:r>
                      <a:r>
                        <a:rPr lang="en-US" sz="900" b="1" dirty="0" smtClean="0">
                          <a:latin typeface="Times New Roman" pitchFamily="18" charset="0"/>
                          <a:ea typeface="Calibri"/>
                          <a:cs typeface="Times New Roman" pitchFamily="18" charset="0"/>
                        </a:rPr>
                        <a:t> </a:t>
                      </a:r>
                      <a:r>
                        <a:rPr lang="en-US" sz="900" b="1" dirty="0">
                          <a:latin typeface="Times New Roman" pitchFamily="18" charset="0"/>
                          <a:ea typeface="Calibri"/>
                          <a:cs typeface="Times New Roman" pitchFamily="18" charset="0"/>
                        </a:rPr>
                        <a:t>Rita Levi </a:t>
                      </a:r>
                      <a:r>
                        <a:rPr lang="en-US" sz="900" b="1" dirty="0" err="1">
                          <a:latin typeface="Times New Roman" pitchFamily="18" charset="0"/>
                          <a:ea typeface="Calibri"/>
                          <a:cs typeface="Times New Roman" pitchFamily="18" charset="0"/>
                        </a:rPr>
                        <a:t>Montalcini</a:t>
                      </a:r>
                      <a:endParaRPr lang="it-IT" sz="900" dirty="0">
                        <a:latin typeface="Times New Roman" pitchFamily="18" charset="0"/>
                        <a:ea typeface="Calibri"/>
                        <a:cs typeface="Times New Roman" pitchFamily="18" charset="0"/>
                      </a:endParaRPr>
                    </a:p>
                    <a:p>
                      <a:pPr algn="l">
                        <a:lnSpc>
                          <a:spcPct val="115000"/>
                        </a:lnSpc>
                        <a:spcAft>
                          <a:spcPts val="0"/>
                        </a:spcAft>
                      </a:pPr>
                      <a:r>
                        <a:rPr lang="en-US" sz="900" dirty="0">
                          <a:latin typeface="Times New Roman" pitchFamily="18" charset="0"/>
                          <a:ea typeface="Calibri"/>
                          <a:cs typeface="Times New Roman" pitchFamily="18" charset="0"/>
                        </a:rPr>
                        <a:t>(</a:t>
                      </a:r>
                      <a:r>
                        <a:rPr lang="en-US" sz="900" dirty="0" err="1">
                          <a:latin typeface="Times New Roman" pitchFamily="18" charset="0"/>
                          <a:ea typeface="Calibri"/>
                          <a:cs typeface="Times New Roman" pitchFamily="18" charset="0"/>
                        </a:rPr>
                        <a:t>Aule</a:t>
                      </a:r>
                      <a:r>
                        <a:rPr lang="en-US" sz="900" dirty="0">
                          <a:latin typeface="Times New Roman" pitchFamily="18" charset="0"/>
                          <a:ea typeface="Calibri"/>
                          <a:cs typeface="Times New Roman" pitchFamily="18" charset="0"/>
                        </a:rPr>
                        <a:t> interne)</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6/3/2026</a:t>
                      </a:r>
                    </a:p>
                    <a:p>
                      <a:pPr algn="l">
                        <a:lnSpc>
                          <a:spcPct val="115000"/>
                        </a:lnSpc>
                        <a:spcAft>
                          <a:spcPts val="0"/>
                        </a:spcAft>
                      </a:pPr>
                      <a:r>
                        <a:rPr lang="it-IT" sz="900" dirty="0" smtClean="0">
                          <a:latin typeface="Times New Roman" pitchFamily="18" charset="0"/>
                          <a:ea typeface="Calibri"/>
                          <a:cs typeface="Times New Roman" pitchFamily="18" charset="0"/>
                        </a:rPr>
                        <a:t> e</a:t>
                      </a:r>
                    </a:p>
                    <a:p>
                      <a:pPr algn="l">
                        <a:lnSpc>
                          <a:spcPct val="115000"/>
                        </a:lnSpc>
                        <a:spcAft>
                          <a:spcPts val="0"/>
                        </a:spcAft>
                      </a:pPr>
                      <a:r>
                        <a:rPr lang="it-IT" sz="900" dirty="0" smtClean="0">
                          <a:latin typeface="Times New Roman" pitchFamily="18" charset="0"/>
                          <a:ea typeface="Calibri"/>
                          <a:cs typeface="Times New Roman" pitchFamily="18" charset="0"/>
                        </a:rPr>
                        <a:t> 9/3/2026</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Visto </a:t>
                      </a:r>
                      <a:r>
                        <a:rPr lang="it-IT" sz="900" dirty="0">
                          <a:latin typeface="Times New Roman" pitchFamily="18" charset="0"/>
                          <a:ea typeface="Calibri"/>
                          <a:cs typeface="Times New Roman" pitchFamily="18" charset="0"/>
                        </a:rPr>
                        <a:t>che l’Istituto è intitolato a Rita Levi Montalcini all’interno delle classi si rifletterà sulla sua figura partendo dal dialogo indicato nel titolo dell’iniziativa.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5483">
                <a:tc>
                  <a:txBody>
                    <a:bodyPr/>
                    <a:lstStyle/>
                    <a:p>
                      <a:pPr algn="l">
                        <a:lnSpc>
                          <a:spcPct val="115000"/>
                        </a:lnSpc>
                        <a:spcAft>
                          <a:spcPts val="0"/>
                        </a:spcAft>
                      </a:pPr>
                      <a:r>
                        <a:rPr lang="en-US" sz="900" dirty="0" smtClean="0">
                          <a:latin typeface="Times New Roman" pitchFamily="18" charset="0"/>
                          <a:ea typeface="SimSun"/>
                          <a:cs typeface="Times New Roman" pitchFamily="18" charset="0"/>
                        </a:rPr>
                        <a:t>152-Convegno </a:t>
                      </a:r>
                      <a:r>
                        <a:rPr lang="en-US" sz="900" dirty="0">
                          <a:latin typeface="Times New Roman" pitchFamily="18" charset="0"/>
                          <a:ea typeface="SimSun"/>
                          <a:cs typeface="Times New Roman" pitchFamily="18" charset="0"/>
                        </a:rPr>
                        <a:t>on line 4 SIA</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smtClean="0">
                          <a:latin typeface="Times New Roman" pitchFamily="18" charset="0"/>
                          <a:ea typeface="SimSun"/>
                          <a:cs typeface="Times New Roman" pitchFamily="18" charset="0"/>
                        </a:rPr>
                        <a:t>In </a:t>
                      </a:r>
                      <a:r>
                        <a:rPr lang="en-US" sz="900" dirty="0" err="1">
                          <a:latin typeface="Times New Roman" pitchFamily="18" charset="0"/>
                          <a:ea typeface="SimSun"/>
                          <a:cs typeface="Times New Roman" pitchFamily="18" charset="0"/>
                        </a:rPr>
                        <a:t>nome</a:t>
                      </a:r>
                      <a:r>
                        <a:rPr lang="en-US" sz="900" dirty="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di</a:t>
                      </a:r>
                      <a:r>
                        <a:rPr lang="en-US" sz="900" dirty="0">
                          <a:latin typeface="Times New Roman" pitchFamily="18" charset="0"/>
                          <a:ea typeface="SimSun"/>
                          <a:cs typeface="Times New Roman" pitchFamily="18" charset="0"/>
                        </a:rPr>
                        <a:t> Giulia</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b="1" dirty="0" err="1">
                          <a:latin typeface="Times New Roman" pitchFamily="18" charset="0"/>
                          <a:ea typeface="Calibri"/>
                          <a:cs typeface="Times New Roman" pitchFamily="18" charset="0"/>
                        </a:rPr>
                        <a:t>Istituto</a:t>
                      </a:r>
                      <a:r>
                        <a:rPr lang="en-US" sz="900" b="1" dirty="0">
                          <a:latin typeface="Times New Roman" pitchFamily="18" charset="0"/>
                          <a:ea typeface="Calibri"/>
                          <a:cs typeface="Times New Roman" pitchFamily="18" charset="0"/>
                        </a:rPr>
                        <a:t> Rita Levi </a:t>
                      </a:r>
                      <a:r>
                        <a:rPr lang="en-US" sz="900" b="1" dirty="0" err="1">
                          <a:latin typeface="Times New Roman" pitchFamily="18" charset="0"/>
                          <a:ea typeface="Calibri"/>
                          <a:cs typeface="Times New Roman" pitchFamily="18" charset="0"/>
                        </a:rPr>
                        <a:t>Montalcini</a:t>
                      </a:r>
                      <a:endParaRPr lang="it-IT" sz="900" dirty="0">
                        <a:latin typeface="Times New Roman" pitchFamily="18" charset="0"/>
                        <a:ea typeface="Calibri"/>
                        <a:cs typeface="Times New Roman" pitchFamily="18" charset="0"/>
                      </a:endParaRPr>
                    </a:p>
                    <a:p>
                      <a:pPr algn="l">
                        <a:lnSpc>
                          <a:spcPct val="115000"/>
                        </a:lnSpc>
                        <a:spcAft>
                          <a:spcPts val="0"/>
                        </a:spcAft>
                      </a:pPr>
                      <a:r>
                        <a:rPr lang="en-US" sz="900" dirty="0" err="1">
                          <a:latin typeface="Times New Roman" pitchFamily="18" charset="0"/>
                          <a:ea typeface="SimSun"/>
                          <a:cs typeface="Times New Roman" pitchFamily="18" charset="0"/>
                        </a:rPr>
                        <a:t>Università</a:t>
                      </a:r>
                      <a:r>
                        <a:rPr lang="en-US" sz="900" dirty="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Cattolica</a:t>
                      </a:r>
                      <a:r>
                        <a:rPr lang="en-US" sz="900" dirty="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di</a:t>
                      </a:r>
                      <a:r>
                        <a:rPr lang="en-US" sz="900" dirty="0">
                          <a:latin typeface="Times New Roman" pitchFamily="18" charset="0"/>
                          <a:ea typeface="SimSun"/>
                          <a:cs typeface="Times New Roman" pitchFamily="18" charset="0"/>
                        </a:rPr>
                        <a:t> Roma in </a:t>
                      </a:r>
                      <a:r>
                        <a:rPr lang="en-US" sz="900" dirty="0" err="1">
                          <a:latin typeface="Times New Roman" pitchFamily="18" charset="0"/>
                          <a:ea typeface="SimSun"/>
                          <a:cs typeface="Times New Roman" pitchFamily="18" charset="0"/>
                        </a:rPr>
                        <a:t>collaborazione</a:t>
                      </a:r>
                      <a:r>
                        <a:rPr lang="en-US" sz="900" dirty="0">
                          <a:latin typeface="Times New Roman" pitchFamily="18" charset="0"/>
                          <a:ea typeface="SimSun"/>
                          <a:cs typeface="Times New Roman" pitchFamily="18" charset="0"/>
                        </a:rPr>
                        <a:t> con </a:t>
                      </a:r>
                      <a:r>
                        <a:rPr lang="en-US" sz="900" dirty="0" err="1">
                          <a:latin typeface="Times New Roman" pitchFamily="18" charset="0"/>
                          <a:ea typeface="SimSun"/>
                          <a:cs typeface="Times New Roman" pitchFamily="18" charset="0"/>
                        </a:rPr>
                        <a:t>l’Associazione</a:t>
                      </a:r>
                      <a:r>
                        <a:rPr lang="en-US" sz="900" dirty="0">
                          <a:latin typeface="Times New Roman" pitchFamily="18" charset="0"/>
                          <a:ea typeface="SimSun"/>
                          <a:cs typeface="Times New Roman" pitchFamily="18" charset="0"/>
                        </a:rPr>
                        <a:t> Gino </a:t>
                      </a:r>
                      <a:r>
                        <a:rPr lang="en-US" sz="900" dirty="0" err="1">
                          <a:latin typeface="Times New Roman" pitchFamily="18" charset="0"/>
                          <a:ea typeface="SimSun"/>
                          <a:cs typeface="Times New Roman" pitchFamily="18" charset="0"/>
                        </a:rPr>
                        <a:t>Cecchettin</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smtClean="0">
                          <a:latin typeface="Times New Roman" pitchFamily="18" charset="0"/>
                          <a:ea typeface="SimSun"/>
                          <a:cs typeface="Times New Roman" pitchFamily="18" charset="0"/>
                        </a:rPr>
                        <a:t>4/03/2026</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err="1" smtClean="0">
                          <a:latin typeface="Times New Roman" pitchFamily="18" charset="0"/>
                          <a:ea typeface="SimSun"/>
                          <a:cs typeface="Times New Roman" pitchFamily="18" charset="0"/>
                        </a:rPr>
                        <a:t>Sede</a:t>
                      </a:r>
                      <a:r>
                        <a:rPr lang="en-US" sz="900" dirty="0" smtClean="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scolastica</a:t>
                      </a:r>
                      <a:r>
                        <a:rPr lang="en-US" sz="900" dirty="0">
                          <a:latin typeface="Times New Roman" pitchFamily="18" charset="0"/>
                          <a:ea typeface="SimSun"/>
                          <a:cs typeface="Times New Roman" pitchFamily="18" charset="0"/>
                        </a:rPr>
                        <a:t> ITE</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5483">
                <a:tc>
                  <a:txBody>
                    <a:bodyPr/>
                    <a:lstStyle/>
                    <a:p>
                      <a:pPr algn="l">
                        <a:lnSpc>
                          <a:spcPct val="115000"/>
                        </a:lnSpc>
                        <a:spcAft>
                          <a:spcPts val="0"/>
                        </a:spcAft>
                      </a:pPr>
                      <a:r>
                        <a:rPr lang="en-US" sz="900" dirty="0" smtClean="0">
                          <a:latin typeface="Times New Roman"/>
                          <a:ea typeface="SimSun"/>
                          <a:cs typeface="Times New Roman"/>
                        </a:rPr>
                        <a:t>153-Mostra </a:t>
                      </a:r>
                      <a:r>
                        <a:rPr lang="en-US" sz="900" dirty="0" err="1">
                          <a:latin typeface="Times New Roman"/>
                          <a:ea typeface="SimSun"/>
                          <a:cs typeface="Times New Roman"/>
                        </a:rPr>
                        <a:t>iconografica</a:t>
                      </a:r>
                      <a:r>
                        <a:rPr lang="en-US" sz="900" dirty="0">
                          <a:latin typeface="Times New Roman"/>
                          <a:ea typeface="SimSun"/>
                          <a:cs typeface="Times New Roman"/>
                        </a:rPr>
                        <a:t> 3 e 4 SIA</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Storie </a:t>
                      </a:r>
                      <a:r>
                        <a:rPr lang="it-IT" sz="900" dirty="0">
                          <a:latin typeface="Times New Roman"/>
                          <a:ea typeface="Calibri"/>
                          <a:cs typeface="Times New Roman"/>
                        </a:rPr>
                        <a:t>al femminile</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a:latin typeface="Times New Roman"/>
                          <a:ea typeface="Calibri"/>
                          <a:cs typeface="Times New Roman"/>
                        </a:rPr>
                        <a:t>Casa della Comunità di Portomaggiore in collaborazione con ITE – (</a:t>
                      </a:r>
                      <a:r>
                        <a:rPr lang="en-US" sz="900" b="1">
                          <a:latin typeface="Times New Roman"/>
                          <a:ea typeface="Calibri"/>
                          <a:cs typeface="Times New Roman"/>
                        </a:rPr>
                        <a:t>Istituto Rita Levi Montalcini)</a:t>
                      </a:r>
                      <a:endParaRPr lang="it-IT" sz="9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smtClean="0">
                          <a:latin typeface="Times New Roman"/>
                          <a:ea typeface="SimSun"/>
                          <a:cs typeface="Times New Roman"/>
                        </a:rPr>
                        <a:t>6/03/2026</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smtClean="0">
                          <a:latin typeface="Times New Roman"/>
                          <a:ea typeface="SimSun"/>
                          <a:cs typeface="Times New Roman"/>
                        </a:rPr>
                        <a:t>Casa </a:t>
                      </a:r>
                      <a:r>
                        <a:rPr lang="en-US" sz="900" dirty="0" err="1">
                          <a:latin typeface="Times New Roman"/>
                          <a:ea typeface="SimSun"/>
                          <a:cs typeface="Times New Roman"/>
                        </a:rPr>
                        <a:t>della</a:t>
                      </a:r>
                      <a:r>
                        <a:rPr lang="en-US" sz="900" dirty="0">
                          <a:latin typeface="Times New Roman"/>
                          <a:ea typeface="SimSun"/>
                          <a:cs typeface="Times New Roman"/>
                        </a:rPr>
                        <a:t> </a:t>
                      </a:r>
                      <a:r>
                        <a:rPr lang="en-US" sz="900" dirty="0" err="1">
                          <a:latin typeface="Times New Roman"/>
                          <a:ea typeface="SimSun"/>
                          <a:cs typeface="Times New Roman"/>
                        </a:rPr>
                        <a:t>Comunità</a:t>
                      </a:r>
                      <a:r>
                        <a:rPr lang="en-US" sz="900" dirty="0">
                          <a:latin typeface="Times New Roman"/>
                          <a:ea typeface="SimSun"/>
                          <a:cs typeface="Times New Roman"/>
                        </a:rPr>
                        <a:t> </a:t>
                      </a:r>
                      <a:r>
                        <a:rPr lang="en-US" sz="900" dirty="0" err="1">
                          <a:latin typeface="Times New Roman"/>
                          <a:ea typeface="SimSun"/>
                          <a:cs typeface="Times New Roman"/>
                        </a:rPr>
                        <a:t>Portomaggiore</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29</a:t>
            </a:fld>
            <a:endParaRPr 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467544" y="764704"/>
          <a:ext cx="8352927" cy="5905786"/>
        </p:xfrm>
        <a:graphic>
          <a:graphicData uri="http://schemas.openxmlformats.org/drawingml/2006/table">
            <a:tbl>
              <a:tblPr/>
              <a:tblGrid>
                <a:gridCol w="1670354"/>
                <a:gridCol w="1670354"/>
                <a:gridCol w="1670354"/>
                <a:gridCol w="1042740"/>
                <a:gridCol w="2299125"/>
              </a:tblGrid>
              <a:tr h="570312">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9666">
                <a:tc>
                  <a:txBody>
                    <a:bodyPr/>
                    <a:lstStyle/>
                    <a:p>
                      <a:pPr algn="l">
                        <a:lnSpc>
                          <a:spcPct val="115000"/>
                        </a:lnSpc>
                        <a:spcAft>
                          <a:spcPts val="0"/>
                        </a:spcAft>
                      </a:pPr>
                      <a:r>
                        <a:rPr lang="it-IT" sz="900" b="0" dirty="0" smtClean="0">
                          <a:latin typeface="Times New Roman" pitchFamily="18" charset="0"/>
                          <a:ea typeface="Calibri"/>
                          <a:cs typeface="Times New Roman" pitchFamily="18" charset="0"/>
                        </a:rPr>
                        <a:t>1</a:t>
                      </a:r>
                      <a:r>
                        <a:rPr lang="it-IT" sz="900" b="1" dirty="0" smtClean="0">
                          <a:latin typeface="Times New Roman" pitchFamily="18" charset="0"/>
                          <a:ea typeface="Calibri"/>
                          <a:cs typeface="Times New Roman" pitchFamily="18" charset="0"/>
                        </a:rPr>
                        <a:t>-</a:t>
                      </a:r>
                      <a:r>
                        <a:rPr lang="it-IT" sz="900" dirty="0" smtClean="0">
                          <a:latin typeface="Times New Roman" pitchFamily="18" charset="0"/>
                          <a:ea typeface="Calibri"/>
                          <a:cs typeface="Times New Roman" pitchFamily="18" charset="0"/>
                        </a:rPr>
                        <a:t>Annuario Socio</a:t>
                      </a:r>
                    </a:p>
                    <a:p>
                      <a:pPr algn="l">
                        <a:lnSpc>
                          <a:spcPct val="115000"/>
                        </a:lnSpc>
                        <a:spcAft>
                          <a:spcPts val="0"/>
                        </a:spcAft>
                      </a:pPr>
                      <a:r>
                        <a:rPr lang="it-IT" sz="900" dirty="0" smtClean="0">
                          <a:latin typeface="Times New Roman" pitchFamily="18" charset="0"/>
                          <a:ea typeface="Calibri"/>
                          <a:cs typeface="Times New Roman" pitchFamily="18" charset="0"/>
                        </a:rPr>
                        <a:t>Economico 2026</a:t>
                      </a: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8 MARZO TUTTO L’ANNO</a:t>
                      </a:r>
                    </a:p>
                    <a:p>
                      <a:pPr algn="l">
                        <a:lnSpc>
                          <a:spcPct val="115000"/>
                        </a:lnSpc>
                        <a:spcAft>
                          <a:spcPts val="0"/>
                        </a:spcAft>
                      </a:pPr>
                      <a:r>
                        <a:rPr lang="it-IT" sz="900" dirty="0" smtClean="0">
                          <a:latin typeface="Times New Roman" pitchFamily="18" charset="0"/>
                          <a:ea typeface="Calibri"/>
                          <a:cs typeface="Times New Roman" pitchFamily="18" charset="0"/>
                        </a:rPr>
                        <a:t>“Ingaggi” per articoli in ottica</a:t>
                      </a:r>
                    </a:p>
                    <a:p>
                      <a:pPr algn="l">
                        <a:lnSpc>
                          <a:spcPct val="115000"/>
                        </a:lnSpc>
                        <a:spcAft>
                          <a:spcPts val="0"/>
                        </a:spcAft>
                      </a:pPr>
                      <a:r>
                        <a:rPr lang="it-IT" sz="900" dirty="0" smtClean="0">
                          <a:latin typeface="Times New Roman" pitchFamily="18" charset="0"/>
                          <a:ea typeface="Calibri"/>
                          <a:cs typeface="Times New Roman" pitchFamily="18" charset="0"/>
                        </a:rPr>
                        <a:t>di genere sugli argomenti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dell’Annuario 2026:</a:t>
                      </a:r>
                    </a:p>
                    <a:p>
                      <a:pPr algn="l">
                        <a:lnSpc>
                          <a:spcPct val="115000"/>
                        </a:lnSpc>
                        <a:spcAft>
                          <a:spcPts val="0"/>
                        </a:spcAft>
                      </a:pPr>
                      <a:r>
                        <a:rPr lang="it-IT" sz="900" dirty="0" smtClean="0">
                          <a:latin typeface="Times New Roman" pitchFamily="18" charset="0"/>
                          <a:ea typeface="Calibri"/>
                          <a:cs typeface="Times New Roman" pitchFamily="18" charset="0"/>
                        </a:rPr>
                        <a:t>agricoltura, istruzione,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manifattura, sanità,</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cooperazione, bilanci,</a:t>
                      </a:r>
                      <a:r>
                        <a:rPr lang="it-IT" sz="900" baseline="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caregiver</a:t>
                      </a:r>
                      <a:r>
                        <a:rPr lang="it-IT" sz="900" dirty="0" smtClean="0">
                          <a:latin typeface="Times New Roman" pitchFamily="18" charset="0"/>
                          <a:ea typeface="Calibri"/>
                          <a:cs typeface="Times New Roman" pitchFamily="18" charset="0"/>
                        </a:rPr>
                        <a:t>, turismo,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disuguaglianza, politiche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abitative, ambiente</a:t>
                      </a:r>
                    </a:p>
                    <a:p>
                      <a:pPr algn="l">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pitchFamily="18" charset="0"/>
                          <a:ea typeface="Calibri"/>
                          <a:cs typeface="Times New Roman" pitchFamily="18" charset="0"/>
                        </a:rPr>
                        <a:t>C.D.S.</a:t>
                      </a:r>
                      <a:r>
                        <a:rPr lang="it-IT" sz="900" dirty="0" smtClean="0">
                          <a:latin typeface="Times New Roman" pitchFamily="18" charset="0"/>
                          <a:ea typeface="Calibri"/>
                          <a:cs typeface="Times New Roman" pitchFamily="18" charset="0"/>
                        </a:rPr>
                        <a:t> Centro Ricerche</a:t>
                      </a:r>
                    </a:p>
                    <a:p>
                      <a:pPr algn="l">
                        <a:lnSpc>
                          <a:spcPct val="115000"/>
                        </a:lnSpc>
                        <a:spcAft>
                          <a:spcPts val="0"/>
                        </a:spcAft>
                      </a:pPr>
                      <a:r>
                        <a:rPr lang="it-IT" sz="900" dirty="0" smtClean="0">
                          <a:latin typeface="Times New Roman" pitchFamily="18" charset="0"/>
                          <a:ea typeface="Calibri"/>
                          <a:cs typeface="Times New Roman" pitchFamily="18" charset="0"/>
                        </a:rPr>
                        <a:t>Documentazione e Studi</a:t>
                      </a:r>
                    </a:p>
                    <a:p>
                      <a:pPr algn="l">
                        <a:lnSpc>
                          <a:spcPct val="115000"/>
                        </a:lnSpc>
                        <a:spcAft>
                          <a:spcPts val="0"/>
                        </a:spcAft>
                      </a:pPr>
                      <a:r>
                        <a:rPr lang="it-IT" sz="900" dirty="0" smtClean="0">
                          <a:latin typeface="Times New Roman" pitchFamily="18" charset="0"/>
                          <a:ea typeface="Calibri"/>
                          <a:cs typeface="Times New Roman" pitchFamily="18" charset="0"/>
                        </a:rPr>
                        <a:t>Economico e Sociali </a:t>
                      </a:r>
                      <a:r>
                        <a:rPr lang="it-IT" sz="900" dirty="0" err="1" smtClean="0">
                          <a:latin typeface="Times New Roman" pitchFamily="18" charset="0"/>
                          <a:ea typeface="Calibri"/>
                          <a:cs typeface="Times New Roman" pitchFamily="18" charset="0"/>
                        </a:rPr>
                        <a:t>OdV</a:t>
                      </a: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Presentazione</a:t>
                      </a:r>
                    </a:p>
                    <a:p>
                      <a:pPr algn="l">
                        <a:lnSpc>
                          <a:spcPct val="115000"/>
                        </a:lnSpc>
                        <a:spcAft>
                          <a:spcPts val="0"/>
                        </a:spcAft>
                      </a:pPr>
                      <a:r>
                        <a:rPr lang="it-IT" sz="900" dirty="0" smtClean="0">
                          <a:latin typeface="Times New Roman" pitchFamily="18" charset="0"/>
                          <a:ea typeface="Calibri"/>
                          <a:cs typeface="Times New Roman" pitchFamily="18" charset="0"/>
                        </a:rPr>
                        <a:t>dell’Annuario:</a:t>
                      </a:r>
                    </a:p>
                    <a:p>
                      <a:pPr algn="l">
                        <a:lnSpc>
                          <a:spcPct val="115000"/>
                        </a:lnSpc>
                        <a:spcAft>
                          <a:spcPts val="0"/>
                        </a:spcAft>
                      </a:pPr>
                      <a:r>
                        <a:rPr lang="it-IT" sz="900" dirty="0" smtClean="0">
                          <a:latin typeface="Times New Roman" pitchFamily="18" charset="0"/>
                          <a:ea typeface="Calibri"/>
                          <a:cs typeface="Times New Roman" pitchFamily="18" charset="0"/>
                        </a:rPr>
                        <a:t>dicembre 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smtClean="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8924">
                <a:tc>
                  <a:txBody>
                    <a:bodyPr/>
                    <a:lstStyle/>
                    <a:p>
                      <a:pPr>
                        <a:lnSpc>
                          <a:spcPct val="115000"/>
                        </a:lnSpc>
                        <a:spcAft>
                          <a:spcPts val="0"/>
                        </a:spcAft>
                      </a:pPr>
                      <a:r>
                        <a:rPr lang="it-IT" sz="900" b="0" dirty="0" smtClean="0">
                          <a:latin typeface="Times New Roman" pitchFamily="18" charset="0"/>
                          <a:ea typeface="Calibri"/>
                          <a:cs typeface="Times New Roman" pitchFamily="18" charset="0"/>
                        </a:rPr>
                        <a:t>2</a:t>
                      </a:r>
                      <a:r>
                        <a:rPr lang="it-IT" sz="900" b="1" dirty="0" smtClean="0">
                          <a:latin typeface="Times New Roman" pitchFamily="18" charset="0"/>
                          <a:ea typeface="Calibri"/>
                          <a:cs typeface="Times New Roman" pitchFamily="18" charset="0"/>
                        </a:rPr>
                        <a:t>-</a:t>
                      </a:r>
                      <a:r>
                        <a:rPr lang="it-IT" sz="900" dirty="0" smtClean="0">
                          <a:latin typeface="Times New Roman" pitchFamily="18" charset="0"/>
                          <a:ea typeface="Calibri"/>
                          <a:cs typeface="Times New Roman" pitchFamily="18" charset="0"/>
                        </a:rPr>
                        <a:t>Convegno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 Il senso delle donne per la scienza.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Camilla </a:t>
                      </a:r>
                      <a:r>
                        <a:rPr lang="it-IT" sz="900" dirty="0" err="1" smtClean="0">
                          <a:latin typeface="Times New Roman" pitchFamily="18" charset="0"/>
                          <a:ea typeface="Calibri"/>
                          <a:cs typeface="Times New Roman" pitchFamily="18" charset="0"/>
                        </a:rPr>
                        <a:t>Ghedini</a:t>
                      </a:r>
                      <a:r>
                        <a:rPr lang="it-IT" sz="900" dirty="0" smtClean="0">
                          <a:latin typeface="Times New Roman" pitchFamily="18" charset="0"/>
                          <a:ea typeface="Calibri"/>
                          <a:cs typeface="Times New Roman" pitchFamily="18" charset="0"/>
                        </a:rPr>
                        <a:t> –giornalista</a:t>
                      </a:r>
                    </a:p>
                    <a:p>
                      <a:pPr algn="l">
                        <a:lnSpc>
                          <a:spcPct val="115000"/>
                        </a:lnSpc>
                        <a:spcAft>
                          <a:spcPts val="0"/>
                        </a:spcAft>
                      </a:pPr>
                      <a:r>
                        <a:rPr lang="it-IT" sz="900" dirty="0" smtClean="0">
                          <a:latin typeface="Times New Roman" pitchFamily="18" charset="0"/>
                          <a:ea typeface="Calibri"/>
                          <a:cs typeface="Times New Roman" pitchFamily="18" charset="0"/>
                        </a:rPr>
                        <a:t>Con i patrocinio dell’Università degli studi </a:t>
                      </a:r>
                      <a:r>
                        <a:rPr lang="it-IT" sz="900" dirty="0" err="1" smtClean="0">
                          <a:latin typeface="Times New Roman" pitchFamily="18" charset="0"/>
                          <a:ea typeface="Calibri"/>
                          <a:cs typeface="Times New Roman" pitchFamily="18" charset="0"/>
                        </a:rPr>
                        <a:t>diFerrarae</a:t>
                      </a:r>
                      <a:r>
                        <a:rPr lang="it-IT" sz="900" dirty="0" smtClean="0">
                          <a:latin typeface="Times New Roman" pitchFamily="18" charset="0"/>
                          <a:ea typeface="Calibri"/>
                          <a:cs typeface="Times New Roman" pitchFamily="18" charset="0"/>
                        </a:rPr>
                        <a:t> del Comune di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6/3/2026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Palazzo della Rocchetta,</a:t>
                      </a:r>
                    </a:p>
                    <a:p>
                      <a:pPr algn="l">
                        <a:lnSpc>
                          <a:spcPct val="115000"/>
                        </a:lnSpc>
                        <a:spcAft>
                          <a:spcPts val="0"/>
                        </a:spcAft>
                      </a:pPr>
                      <a:r>
                        <a:rPr lang="it-IT" sz="900" dirty="0" smtClean="0">
                          <a:latin typeface="Times New Roman" pitchFamily="18" charset="0"/>
                          <a:ea typeface="Calibri"/>
                          <a:cs typeface="Times New Roman" pitchFamily="18" charset="0"/>
                        </a:rPr>
                        <a:t>Via</a:t>
                      </a:r>
                      <a:r>
                        <a:rPr lang="it-IT" sz="900" baseline="0" dirty="0" smtClean="0">
                          <a:latin typeface="Times New Roman" pitchFamily="18" charset="0"/>
                          <a:ea typeface="Calibri"/>
                          <a:cs typeface="Times New Roman" pitchFamily="18" charset="0"/>
                        </a:rPr>
                        <a:t> </a:t>
                      </a:r>
                      <a:r>
                        <a:rPr lang="it-IT" sz="900" baseline="0" dirty="0" err="1" smtClean="0">
                          <a:latin typeface="Times New Roman" pitchFamily="18" charset="0"/>
                          <a:ea typeface="Calibri"/>
                          <a:cs typeface="Times New Roman" pitchFamily="18" charset="0"/>
                        </a:rPr>
                        <a:t>Aspergolo</a:t>
                      </a:r>
                      <a:r>
                        <a:rPr lang="it-IT" sz="900" baseline="0" dirty="0" smtClean="0">
                          <a:latin typeface="Times New Roman" pitchFamily="18" charset="0"/>
                          <a:ea typeface="Calibri"/>
                          <a:cs typeface="Times New Roman" pitchFamily="18" charset="0"/>
                        </a:rPr>
                        <a:t> 6/A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8924">
                <a:tc>
                  <a:txBody>
                    <a:bodyPr/>
                    <a:lstStyle/>
                    <a:p>
                      <a:pPr>
                        <a:lnSpc>
                          <a:spcPct val="115000"/>
                        </a:lnSpc>
                        <a:spcAft>
                          <a:spcPts val="0"/>
                        </a:spcAft>
                      </a:pPr>
                      <a:r>
                        <a:rPr lang="it-IT" sz="900" dirty="0" smtClean="0">
                          <a:latin typeface="Times New Roman" pitchFamily="18" charset="0"/>
                          <a:ea typeface="Calibri"/>
                          <a:cs typeface="Times New Roman" pitchFamily="18" charset="0"/>
                        </a:rPr>
                        <a:t>3Tavola rotonda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Voci di donne per l’8 marzo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pitchFamily="18" charset="0"/>
                          <a:ea typeface="Calibri"/>
                          <a:cs typeface="Times New Roman" pitchFamily="18" charset="0"/>
                        </a:rPr>
                        <a:t>Unife</a:t>
                      </a:r>
                      <a:r>
                        <a:rPr lang="it-IT" sz="900" dirty="0" smtClean="0">
                          <a:latin typeface="Times New Roman" pitchFamily="18" charset="0"/>
                          <a:ea typeface="Calibri"/>
                          <a:cs typeface="Times New Roman" pitchFamily="18" charset="0"/>
                        </a:rPr>
                        <a:t>, Centro Donna</a:t>
                      </a:r>
                    </a:p>
                    <a:p>
                      <a:pPr algn="l">
                        <a:lnSpc>
                          <a:spcPct val="115000"/>
                        </a:lnSpc>
                        <a:spcAft>
                          <a:spcPts val="0"/>
                        </a:spcAft>
                      </a:pPr>
                      <a:r>
                        <a:rPr lang="it-IT" sz="900" dirty="0" smtClean="0">
                          <a:latin typeface="Times New Roman" pitchFamily="18" charset="0"/>
                          <a:ea typeface="Calibri"/>
                          <a:cs typeface="Times New Roman" pitchFamily="18" charset="0"/>
                        </a:rPr>
                        <a:t>Giustizia, UDI Ferrara,</a:t>
                      </a:r>
                    </a:p>
                    <a:p>
                      <a:pPr algn="l">
                        <a:lnSpc>
                          <a:spcPct val="115000"/>
                        </a:lnSpc>
                        <a:spcAft>
                          <a:spcPts val="0"/>
                        </a:spcAft>
                      </a:pPr>
                      <a:r>
                        <a:rPr lang="it-IT" sz="900" dirty="0" smtClean="0">
                          <a:latin typeface="Times New Roman" pitchFamily="18" charset="0"/>
                          <a:ea typeface="Calibri"/>
                          <a:cs typeface="Times New Roman" pitchFamily="18" charset="0"/>
                        </a:rPr>
                        <a:t>Consigliera provinciale di</a:t>
                      </a:r>
                    </a:p>
                    <a:p>
                      <a:pPr algn="l">
                        <a:lnSpc>
                          <a:spcPct val="115000"/>
                        </a:lnSpc>
                        <a:spcAft>
                          <a:spcPts val="0"/>
                        </a:spcAft>
                      </a:pPr>
                      <a:r>
                        <a:rPr lang="it-IT" sz="900" dirty="0" smtClean="0">
                          <a:latin typeface="Times New Roman" pitchFamily="18" charset="0"/>
                          <a:ea typeface="Calibri"/>
                          <a:cs typeface="Times New Roman" pitchFamily="18" charset="0"/>
                        </a:rPr>
                        <a:t>parità</a:t>
                      </a:r>
                    </a:p>
                    <a:p>
                      <a:pPr algn="l">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6/3/ 2026 </a:t>
                      </a:r>
                    </a:p>
                    <a:p>
                      <a:pPr algn="l">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15.00</a:t>
                      </a: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Imbarcadero 2, Castello Estense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5212">
                <a:tc>
                  <a:txBody>
                    <a:bodyPr/>
                    <a:lstStyle/>
                    <a:p>
                      <a:pPr>
                        <a:lnSpc>
                          <a:spcPct val="115000"/>
                        </a:lnSpc>
                        <a:spcAft>
                          <a:spcPts val="0"/>
                        </a:spcAft>
                      </a:pPr>
                      <a:r>
                        <a:rPr lang="it-IT" sz="900" dirty="0" smtClean="0">
                          <a:latin typeface="Times New Roman" pitchFamily="18" charset="0"/>
                          <a:ea typeface="Calibri"/>
                          <a:cs typeface="Times New Roman" pitchFamily="18" charset="0"/>
                        </a:rPr>
                        <a:t>4-Convegno Tina Anselmi. </a:t>
                      </a:r>
                    </a:p>
                    <a:p>
                      <a:pP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La donna delle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riforme sociali</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err="1" smtClean="0">
                          <a:latin typeface="Times New Roman" pitchFamily="18" charset="0"/>
                          <a:ea typeface="Calibri"/>
                          <a:cs typeface="Times New Roman" pitchFamily="18" charset="0"/>
                        </a:rPr>
                        <a:t>Unife</a:t>
                      </a: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6/3/2026 </a:t>
                      </a:r>
                    </a:p>
                    <a:p>
                      <a:pPr>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14.00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Aula Magna Luigi Costato, Palazzo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Angeli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5212">
                <a:tc>
                  <a:txBody>
                    <a:bodyPr/>
                    <a:lstStyle/>
                    <a:p>
                      <a:pPr>
                        <a:lnSpc>
                          <a:spcPct val="115000"/>
                        </a:lnSpc>
                        <a:spcAft>
                          <a:spcPts val="0"/>
                        </a:spcAft>
                      </a:pPr>
                      <a:r>
                        <a:rPr lang="it-IT" sz="900" dirty="0" smtClean="0">
                          <a:latin typeface="Times New Roman" pitchFamily="18" charset="0"/>
                          <a:ea typeface="Calibri"/>
                          <a:cs typeface="Times New Roman" pitchFamily="18" charset="0"/>
                        </a:rPr>
                        <a:t>5-Seminario</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La Matematica non conosce</a:t>
                      </a:r>
                    </a:p>
                    <a:p>
                      <a:pPr>
                        <a:lnSpc>
                          <a:spcPct val="115000"/>
                        </a:lnSpc>
                        <a:spcAft>
                          <a:spcPts val="0"/>
                        </a:spcAft>
                      </a:pPr>
                      <a:r>
                        <a:rPr lang="it-IT" sz="900" dirty="0" smtClean="0">
                          <a:latin typeface="Times New Roman" pitchFamily="18" charset="0"/>
                          <a:ea typeface="Calibri"/>
                          <a:cs typeface="Times New Roman" pitchFamily="18" charset="0"/>
                        </a:rPr>
                        <a:t>differenze di genere</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err="1" smtClean="0">
                          <a:latin typeface="Times New Roman" pitchFamily="18" charset="0"/>
                          <a:ea typeface="Calibri"/>
                          <a:cs typeface="Times New Roman" pitchFamily="18" charset="0"/>
                        </a:rPr>
                        <a:t>Unife</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9/3/2026 </a:t>
                      </a:r>
                    </a:p>
                    <a:p>
                      <a:pPr>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16.30</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Aula 5, Dipartimento di Matematica e</a:t>
                      </a:r>
                    </a:p>
                    <a:p>
                      <a:pPr>
                        <a:lnSpc>
                          <a:spcPct val="115000"/>
                        </a:lnSpc>
                        <a:spcAft>
                          <a:spcPts val="0"/>
                        </a:spcAft>
                      </a:pPr>
                      <a:r>
                        <a:rPr lang="it-IT" sz="900" dirty="0" smtClean="0">
                          <a:latin typeface="Times New Roman" pitchFamily="18" charset="0"/>
                          <a:ea typeface="Calibri"/>
                          <a:cs typeface="Times New Roman" pitchFamily="18" charset="0"/>
                        </a:rPr>
                        <a:t>Informatica - Via Machiavelli, 30</a:t>
                      </a:r>
                    </a:p>
                    <a:p>
                      <a:pP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521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6-Seminario</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Seminario di educazione finanziaria.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Consigliera Provinciale di</a:t>
                      </a:r>
                    </a:p>
                    <a:p>
                      <a:pPr algn="l">
                        <a:lnSpc>
                          <a:spcPct val="115000"/>
                        </a:lnSpc>
                        <a:spcAft>
                          <a:spcPts val="0"/>
                        </a:spcAft>
                      </a:pPr>
                      <a:r>
                        <a:rPr lang="it-IT" sz="900" dirty="0" smtClean="0">
                          <a:latin typeface="Times New Roman" pitchFamily="18" charset="0"/>
                          <a:ea typeface="Calibri"/>
                          <a:cs typeface="Times New Roman" pitchFamily="18" charset="0"/>
                        </a:rPr>
                        <a:t>Parità</a:t>
                      </a:r>
                    </a:p>
                    <a:p>
                      <a:pPr algn="l">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9/3/2026 </a:t>
                      </a:r>
                    </a:p>
                    <a:p>
                      <a:pPr>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14.00/16.30</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Sala Imbarcadero 2, Castello Estense</a:t>
                      </a:r>
                    </a:p>
                    <a:p>
                      <a:pP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5764">
                <a:tc>
                  <a:txBody>
                    <a:bodyPr/>
                    <a:lstStyle/>
                    <a:p>
                      <a:pPr>
                        <a:lnSpc>
                          <a:spcPct val="115000"/>
                        </a:lnSpc>
                        <a:spcAft>
                          <a:spcPts val="0"/>
                        </a:spcAft>
                      </a:pPr>
                      <a:r>
                        <a:rPr lang="it-IT" sz="900" dirty="0" smtClean="0">
                          <a:latin typeface="Times New Roman" pitchFamily="18" charset="0"/>
                          <a:ea typeface="Calibri"/>
                          <a:cs typeface="Times New Roman" pitchFamily="18" charset="0"/>
                        </a:rPr>
                        <a:t>7-Tavola rotonda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Violenza di genere in</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università? Scopri lo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Sportello Aurora!</a:t>
                      </a: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Unife</a:t>
                      </a:r>
                      <a:r>
                        <a:rPr lang="it-IT" sz="900" dirty="0" smtClean="0">
                          <a:latin typeface="Times New Roman" pitchFamily="18" charset="0"/>
                          <a:ea typeface="Calibri"/>
                          <a:cs typeface="Times New Roman" pitchFamily="18" charset="0"/>
                        </a:rPr>
                        <a:t>, Centro Donna</a:t>
                      </a:r>
                    </a:p>
                    <a:p>
                      <a:pPr>
                        <a:lnSpc>
                          <a:spcPct val="115000"/>
                        </a:lnSpc>
                        <a:spcAft>
                          <a:spcPts val="0"/>
                        </a:spcAft>
                      </a:pPr>
                      <a:r>
                        <a:rPr lang="it-IT" sz="900" dirty="0" smtClean="0">
                          <a:latin typeface="Times New Roman" pitchFamily="18" charset="0"/>
                          <a:ea typeface="Calibri"/>
                          <a:cs typeface="Times New Roman" pitchFamily="18" charset="0"/>
                        </a:rPr>
                        <a:t>Giustizia, UDI Ferrara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4/3/ 2026 </a:t>
                      </a:r>
                    </a:p>
                    <a:p>
                      <a:pPr>
                        <a:lnSpc>
                          <a:spcPct val="115000"/>
                        </a:lnSpc>
                        <a:spcAft>
                          <a:spcPts val="0"/>
                        </a:spcAft>
                      </a:pPr>
                      <a:r>
                        <a:rPr lang="it-IT" sz="900" dirty="0" smtClean="0">
                          <a:latin typeface="Times New Roman" pitchFamily="18" charset="0"/>
                          <a:ea typeface="Calibri"/>
                          <a:cs typeface="Times New Roman" pitchFamily="18" charset="0"/>
                        </a:rPr>
                        <a:t>ore18.30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Sede UDI, Via </a:t>
                      </a:r>
                      <a:r>
                        <a:rPr lang="it-IT" sz="900" dirty="0" err="1" smtClean="0">
                          <a:latin typeface="Times New Roman" pitchFamily="18" charset="0"/>
                          <a:ea typeface="Calibri"/>
                          <a:cs typeface="Times New Roman" pitchFamily="18" charset="0"/>
                        </a:rPr>
                        <a:t>Terranuova</a:t>
                      </a:r>
                      <a:r>
                        <a:rPr lang="it-IT" sz="900" dirty="0" smtClean="0">
                          <a:latin typeface="Times New Roman" pitchFamily="18" charset="0"/>
                          <a:ea typeface="Calibri"/>
                          <a:cs typeface="Times New Roman" pitchFamily="18" charset="0"/>
                        </a:rPr>
                        <a:t> 12/B</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14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614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600" b="1" i="0" u="none" strike="noStrike" cap="none" normalizeH="0" baseline="0" smtClean="0">
                <a:ln>
                  <a:noFill/>
                </a:ln>
                <a:solidFill>
                  <a:srgbClr val="FFC000"/>
                </a:solidFill>
                <a:effectLst/>
                <a:latin typeface="Times New Roman" pitchFamily="18" charset="0"/>
                <a:ea typeface="Calibri" pitchFamily="34" charset="0"/>
                <a:cs typeface="Times New Roman" pitchFamily="18" charset="0"/>
              </a:rPr>
              <a:t>                                                           </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6146" name="WordArt 2"/>
          <p:cNvSpPr>
            <a:spLocks noChangeArrowheads="1" noChangeShapeType="1" noTextEdit="1"/>
          </p:cNvSpPr>
          <p:nvPr/>
        </p:nvSpPr>
        <p:spPr bwMode="auto">
          <a:xfrm>
            <a:off x="3131840" y="260648"/>
            <a:ext cx="2714625" cy="381000"/>
          </a:xfrm>
          <a:prstGeom prst="rect">
            <a:avLst/>
          </a:prstGeom>
        </p:spPr>
        <p:txBody>
          <a:bodyPr wrap="none" fromWordArt="1">
            <a:prstTxWarp prst="textPlain">
              <a:avLst>
                <a:gd name="adj" fmla="val 50000"/>
              </a:avLst>
            </a:prstTxWarp>
          </a:bodyPr>
          <a:lstStyle/>
          <a:p>
            <a:pPr algn="ctr" rtl="0"/>
            <a:r>
              <a:rPr lang="it-IT" sz="3600" kern="10" spc="0" dirty="0"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CONVEGNI A FERRARA</a:t>
            </a:r>
            <a:endParaRPr lang="it-IT" sz="3600" kern="10" spc="0" dirty="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endParaRPr>
          </a:p>
        </p:txBody>
      </p:sp>
      <p:sp>
        <p:nvSpPr>
          <p:cNvPr id="6148" name="Rectangle 4"/>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Segnaposto numero diapositiva 6"/>
          <p:cNvSpPr>
            <a:spLocks noGrp="1"/>
          </p:cNvSpPr>
          <p:nvPr>
            <p:ph type="sldNum" sz="quarter" idx="12"/>
          </p:nvPr>
        </p:nvSpPr>
        <p:spPr/>
        <p:txBody>
          <a:bodyPr/>
          <a:lstStyle/>
          <a:p>
            <a:fld id="{B007B441-5312-499D-93C3-6E37886527FA}" type="slidenum">
              <a:rPr lang="it-IT" smtClean="0"/>
              <a:pPr/>
              <a:t>3</a:t>
            </a:fld>
            <a:endParaRPr lang="it-IT"/>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332656"/>
          <a:ext cx="8496942" cy="5559163"/>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gn="l">
                        <a:lnSpc>
                          <a:spcPct val="115000"/>
                        </a:lnSpc>
                        <a:spcAft>
                          <a:spcPts val="750"/>
                        </a:spcAft>
                      </a:pPr>
                      <a:r>
                        <a:rPr lang="it-IT" sz="900" dirty="0" smtClean="0">
                          <a:latin typeface="Times New Roman" pitchFamily="18" charset="0"/>
                          <a:ea typeface="Calibri"/>
                          <a:cs typeface="Times New Roman" pitchFamily="18" charset="0"/>
                        </a:rPr>
                        <a:t>154-Evento </a:t>
                      </a:r>
                      <a:r>
                        <a:rPr lang="it-IT" sz="900" dirty="0">
                          <a:latin typeface="Times New Roman" pitchFamily="18" charset="0"/>
                          <a:ea typeface="Calibri"/>
                          <a:cs typeface="Times New Roman" pitchFamily="18" charset="0"/>
                        </a:rPr>
                        <a:t>formativo 5 SIA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err="1" smtClean="0">
                          <a:latin typeface="Times New Roman" pitchFamily="18" charset="0"/>
                          <a:ea typeface="SimSun"/>
                          <a:cs typeface="Times New Roman" pitchFamily="18" charset="0"/>
                        </a:rPr>
                        <a:t>Approfondimento</a:t>
                      </a:r>
                      <a:r>
                        <a:rPr lang="en-US" sz="900" dirty="0" smtClean="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sul</a:t>
                      </a:r>
                      <a:r>
                        <a:rPr lang="en-US" sz="900" dirty="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testo</a:t>
                      </a:r>
                      <a:r>
                        <a:rPr lang="en-US" sz="900" dirty="0">
                          <a:latin typeface="Times New Roman" pitchFamily="18" charset="0"/>
                          <a:ea typeface="SimSun"/>
                          <a:cs typeface="Times New Roman" pitchFamily="18" charset="0"/>
                        </a:rPr>
                        <a:t> “Il </a:t>
                      </a:r>
                      <a:r>
                        <a:rPr lang="en-US" sz="900" dirty="0" err="1">
                          <a:latin typeface="Times New Roman" pitchFamily="18" charset="0"/>
                          <a:ea typeface="SimSun"/>
                          <a:cs typeface="Times New Roman" pitchFamily="18" charset="0"/>
                        </a:rPr>
                        <a:t>cuore</a:t>
                      </a:r>
                      <a:r>
                        <a:rPr lang="en-US" sz="900" dirty="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affamato</a:t>
                      </a:r>
                      <a:r>
                        <a:rPr lang="en-US" sz="900" dirty="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delle</a:t>
                      </a:r>
                      <a:r>
                        <a:rPr lang="en-US" sz="900" dirty="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ragazze</a:t>
                      </a:r>
                      <a:r>
                        <a:rPr lang="en-US" sz="900" dirty="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di</a:t>
                      </a:r>
                      <a:r>
                        <a:rPr lang="en-US" sz="900" dirty="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M.Rosa</a:t>
                      </a:r>
                      <a:r>
                        <a:rPr lang="en-US" sz="900" dirty="0">
                          <a:latin typeface="Times New Roman" pitchFamily="18" charset="0"/>
                          <a:ea typeface="SimSun"/>
                          <a:cs typeface="Times New Roman" pitchFamily="18" charset="0"/>
                        </a:rPr>
                        <a:t> </a:t>
                      </a:r>
                      <a:r>
                        <a:rPr lang="en-US" sz="900" dirty="0" err="1">
                          <a:latin typeface="Times New Roman" pitchFamily="18" charset="0"/>
                          <a:ea typeface="SimSun"/>
                          <a:cs typeface="Times New Roman" pitchFamily="18" charset="0"/>
                        </a:rPr>
                        <a:t>Cutruffelli</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b="1" dirty="0" err="1" smtClean="0">
                          <a:latin typeface="Times New Roman" pitchFamily="18" charset="0"/>
                          <a:ea typeface="Calibri"/>
                          <a:cs typeface="Times New Roman" pitchFamily="18" charset="0"/>
                        </a:rPr>
                        <a:t>Istituto</a:t>
                      </a:r>
                      <a:r>
                        <a:rPr lang="en-US" sz="900" b="1" dirty="0" smtClean="0">
                          <a:latin typeface="Times New Roman" pitchFamily="18" charset="0"/>
                          <a:ea typeface="Calibri"/>
                          <a:cs typeface="Times New Roman" pitchFamily="18" charset="0"/>
                        </a:rPr>
                        <a:t> </a:t>
                      </a:r>
                      <a:r>
                        <a:rPr lang="en-US" sz="900" b="1" dirty="0">
                          <a:latin typeface="Times New Roman" pitchFamily="18" charset="0"/>
                          <a:ea typeface="Calibri"/>
                          <a:cs typeface="Times New Roman" pitchFamily="18" charset="0"/>
                        </a:rPr>
                        <a:t>Rita Levi </a:t>
                      </a:r>
                      <a:r>
                        <a:rPr lang="en-US" sz="900" b="1" dirty="0" err="1">
                          <a:latin typeface="Times New Roman" pitchFamily="18" charset="0"/>
                          <a:ea typeface="Calibri"/>
                          <a:cs typeface="Times New Roman" pitchFamily="18" charset="0"/>
                        </a:rPr>
                        <a:t>Montalcini</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09/03/2026</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smtClean="0">
                          <a:latin typeface="Times New Roman" pitchFamily="18" charset="0"/>
                          <a:ea typeface="SimSun"/>
                          <a:cs typeface="Times New Roman" pitchFamily="18" charset="0"/>
                        </a:rPr>
                        <a:t>Aula </a:t>
                      </a:r>
                      <a:r>
                        <a:rPr lang="en-US" sz="900" dirty="0" err="1">
                          <a:latin typeface="Times New Roman" pitchFamily="18" charset="0"/>
                          <a:ea typeface="SimSun"/>
                          <a:cs typeface="Times New Roman" pitchFamily="18" charset="0"/>
                        </a:rPr>
                        <a:t>Scolastica</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gn="l">
                        <a:lnSpc>
                          <a:spcPct val="115000"/>
                        </a:lnSpc>
                        <a:spcAft>
                          <a:spcPts val="0"/>
                        </a:spcAft>
                      </a:pPr>
                      <a:r>
                        <a:rPr lang="it-IT" sz="900" dirty="0" smtClean="0">
                          <a:latin typeface="Times New Roman" pitchFamily="18" charset="0"/>
                          <a:ea typeface="Times New Roman"/>
                          <a:cs typeface="Times New Roman" pitchFamily="18" charset="0"/>
                        </a:rPr>
                        <a:t>155-Conferenza </a:t>
                      </a:r>
                      <a:r>
                        <a:rPr lang="en-US" sz="900" dirty="0">
                          <a:latin typeface="Times New Roman" pitchFamily="18" charset="0"/>
                          <a:ea typeface="Times New Roman"/>
                          <a:cs typeface="Times New Roman" pitchFamily="18" charset="0"/>
                        </a:rPr>
                        <a:t>La donna </a:t>
                      </a:r>
                      <a:r>
                        <a:rPr lang="en-US" sz="900" dirty="0" err="1">
                          <a:latin typeface="Times New Roman" pitchFamily="18" charset="0"/>
                          <a:ea typeface="Times New Roman"/>
                          <a:cs typeface="Times New Roman" pitchFamily="18" charset="0"/>
                        </a:rPr>
                        <a:t>nella</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scienza</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Cosa</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significa</a:t>
                      </a:r>
                      <a:r>
                        <a:rPr lang="en-US" sz="900" dirty="0">
                          <a:latin typeface="Times New Roman" pitchFamily="18" charset="0"/>
                          <a:ea typeface="Times New Roman"/>
                          <a:cs typeface="Times New Roman" pitchFamily="18" charset="0"/>
                        </a:rPr>
                        <a:t> fare </a:t>
                      </a:r>
                      <a:r>
                        <a:rPr lang="en-US" sz="900" dirty="0" err="1" smtClean="0">
                          <a:latin typeface="Times New Roman" pitchFamily="18" charset="0"/>
                          <a:ea typeface="Times New Roman"/>
                          <a:cs typeface="Times New Roman" pitchFamily="18" charset="0"/>
                        </a:rPr>
                        <a:t>ricerca</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smtClean="0">
                          <a:latin typeface="Times New Roman" pitchFamily="18" charset="0"/>
                          <a:ea typeface="Times New Roman"/>
                          <a:cs typeface="Times New Roman" pitchFamily="18" charset="0"/>
                        </a:rPr>
                        <a:t>La </a:t>
                      </a:r>
                      <a:r>
                        <a:rPr lang="en-US" sz="900" dirty="0">
                          <a:latin typeface="Times New Roman" pitchFamily="18" charset="0"/>
                          <a:ea typeface="Times New Roman"/>
                          <a:cs typeface="Times New Roman" pitchFamily="18" charset="0"/>
                        </a:rPr>
                        <a:t>donna </a:t>
                      </a:r>
                      <a:r>
                        <a:rPr lang="en-US" sz="900" dirty="0" err="1">
                          <a:latin typeface="Times New Roman" pitchFamily="18" charset="0"/>
                          <a:ea typeface="Times New Roman"/>
                          <a:cs typeface="Times New Roman" pitchFamily="18" charset="0"/>
                        </a:rPr>
                        <a:t>nella</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scienza</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Cosa</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significa</a:t>
                      </a:r>
                      <a:r>
                        <a:rPr lang="en-US" sz="900" dirty="0">
                          <a:latin typeface="Times New Roman" pitchFamily="18" charset="0"/>
                          <a:ea typeface="Times New Roman"/>
                          <a:cs typeface="Times New Roman" pitchFamily="18" charset="0"/>
                        </a:rPr>
                        <a:t> fare </a:t>
                      </a:r>
                      <a:r>
                        <a:rPr lang="en-US" sz="900" dirty="0" err="1">
                          <a:latin typeface="Times New Roman" pitchFamily="18" charset="0"/>
                          <a:ea typeface="Times New Roman"/>
                          <a:cs typeface="Times New Roman" pitchFamily="18" charset="0"/>
                        </a:rPr>
                        <a:t>ricerca</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Incontro</a:t>
                      </a:r>
                      <a:r>
                        <a:rPr lang="en-US" sz="900" dirty="0">
                          <a:latin typeface="Times New Roman" pitchFamily="18" charset="0"/>
                          <a:ea typeface="Times New Roman"/>
                          <a:cs typeface="Times New Roman" pitchFamily="18" charset="0"/>
                        </a:rPr>
                        <a:t> con la Dott.ssa Prof.ssa Bianca </a:t>
                      </a:r>
                      <a:r>
                        <a:rPr lang="en-US" sz="900" dirty="0" err="1">
                          <a:latin typeface="Times New Roman" pitchFamily="18" charset="0"/>
                          <a:ea typeface="Times New Roman"/>
                          <a:cs typeface="Times New Roman" pitchFamily="18" charset="0"/>
                        </a:rPr>
                        <a:t>Vezzani</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b="1" dirty="0" err="1" smtClean="0">
                          <a:latin typeface="Times New Roman" pitchFamily="18" charset="0"/>
                          <a:ea typeface="Calibri"/>
                          <a:cs typeface="Times New Roman" pitchFamily="18" charset="0"/>
                        </a:rPr>
                        <a:t>Istituto</a:t>
                      </a:r>
                      <a:r>
                        <a:rPr lang="en-US" sz="900" b="1" dirty="0" smtClean="0">
                          <a:latin typeface="Times New Roman" pitchFamily="18" charset="0"/>
                          <a:ea typeface="Calibri"/>
                          <a:cs typeface="Times New Roman" pitchFamily="18" charset="0"/>
                        </a:rPr>
                        <a:t> </a:t>
                      </a:r>
                      <a:r>
                        <a:rPr lang="en-US" sz="900" b="1" dirty="0">
                          <a:latin typeface="Times New Roman" pitchFamily="18" charset="0"/>
                          <a:ea typeface="Calibri"/>
                          <a:cs typeface="Times New Roman" pitchFamily="18" charset="0"/>
                        </a:rPr>
                        <a:t>Rita Levi </a:t>
                      </a:r>
                      <a:r>
                        <a:rPr lang="en-US" sz="900" b="1" dirty="0" err="1">
                          <a:latin typeface="Times New Roman" pitchFamily="18" charset="0"/>
                          <a:ea typeface="Calibri"/>
                          <a:cs typeface="Times New Roman" pitchFamily="18" charset="0"/>
                        </a:rPr>
                        <a:t>Montalcini</a:t>
                      </a:r>
                      <a:r>
                        <a:rPr lang="en-US" sz="900" dirty="0">
                          <a:latin typeface="Times New Roman" pitchFamily="18" charset="0"/>
                          <a:ea typeface="Calibri"/>
                          <a:cs typeface="Times New Roman" pitchFamily="18" charset="0"/>
                        </a:rPr>
                        <a:t> </a:t>
                      </a:r>
                      <a:r>
                        <a:rPr lang="it-IT" sz="900" dirty="0">
                          <a:latin typeface="Times New Roman" pitchFamily="18" charset="0"/>
                          <a:ea typeface="Calibri"/>
                          <a:cs typeface="Times New Roman" pitchFamily="18" charset="0"/>
                        </a:rPr>
                        <a:t>- Liceo - FSL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smtClean="0">
                          <a:latin typeface="Times New Roman" pitchFamily="18" charset="0"/>
                          <a:ea typeface="Times New Roman"/>
                          <a:cs typeface="Times New Roman" pitchFamily="18" charset="0"/>
                        </a:rPr>
                        <a:t>19 /2/2026 </a:t>
                      </a:r>
                    </a:p>
                    <a:p>
                      <a:pPr algn="l">
                        <a:lnSpc>
                          <a:spcPct val="115000"/>
                        </a:lnSpc>
                        <a:spcAft>
                          <a:spcPts val="0"/>
                        </a:spcAft>
                      </a:pPr>
                      <a:r>
                        <a:rPr lang="en-US" sz="900" dirty="0" smtClean="0">
                          <a:latin typeface="Times New Roman" pitchFamily="18" charset="0"/>
                          <a:ea typeface="Times New Roman"/>
                          <a:cs typeface="Times New Roman" pitchFamily="18" charset="0"/>
                        </a:rPr>
                        <a:t>ore </a:t>
                      </a:r>
                      <a:r>
                        <a:rPr lang="en-US" sz="900" dirty="0">
                          <a:latin typeface="Times New Roman" pitchFamily="18" charset="0"/>
                          <a:ea typeface="Times New Roman"/>
                          <a:cs typeface="Times New Roman" pitchFamily="18" charset="0"/>
                        </a:rPr>
                        <a:t>14.00/16.30</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indent="0" algn="l" defTabSz="914400" rtl="0" eaLnBrk="1" fontAlgn="auto" latinLnBrk="0" hangingPunct="1">
                        <a:lnSpc>
                          <a:spcPct val="115000"/>
                        </a:lnSpc>
                        <a:spcBef>
                          <a:spcPts val="0"/>
                        </a:spcBef>
                        <a:spcAft>
                          <a:spcPts val="1000"/>
                        </a:spcAft>
                        <a:buClrTx/>
                        <a:buSzTx/>
                        <a:buFontTx/>
                        <a:buNone/>
                        <a:tabLst/>
                        <a:defRPr/>
                      </a:pPr>
                      <a:r>
                        <a:rPr lang="it-IT" sz="900" dirty="0" smtClean="0">
                          <a:latin typeface="Times New Roman" pitchFamily="18" charset="0"/>
                          <a:ea typeface="Times New Roman"/>
                          <a:cs typeface="Times New Roman" pitchFamily="18" charset="0"/>
                        </a:rPr>
                        <a:t>Aula magna IISAP RITA LEVI MONTALCINI - Liceo Argenta</a:t>
                      </a:r>
                      <a:endParaRPr lang="it-IT" sz="900" dirty="0" smtClean="0">
                        <a:latin typeface="Times New Roman" pitchFamily="18" charset="0"/>
                        <a:ea typeface="Calibri"/>
                        <a:cs typeface="Times New Roman" pitchFamily="18" charset="0"/>
                      </a:endParaRPr>
                    </a:p>
                    <a:p>
                      <a:pPr marL="457200" algn="l">
                        <a:lnSpc>
                          <a:spcPct val="115000"/>
                        </a:lnSpc>
                        <a:spcAft>
                          <a:spcPts val="1000"/>
                        </a:spcAft>
                      </a:pP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gn="l">
                        <a:lnSpc>
                          <a:spcPct val="115000"/>
                        </a:lnSpc>
                        <a:spcAft>
                          <a:spcPts val="0"/>
                        </a:spcAft>
                      </a:pPr>
                      <a:r>
                        <a:rPr lang="it-IT" sz="900" dirty="0" smtClean="0">
                          <a:latin typeface="Times New Roman" pitchFamily="18" charset="0"/>
                          <a:ea typeface="Times New Roman"/>
                          <a:cs typeface="Times New Roman" pitchFamily="18" charset="0"/>
                        </a:rPr>
                        <a:t>156-Le</a:t>
                      </a:r>
                      <a:r>
                        <a:rPr lang="en-US" sz="900" dirty="0" err="1">
                          <a:latin typeface="Times New Roman" pitchFamily="18" charset="0"/>
                          <a:ea typeface="Times New Roman"/>
                          <a:cs typeface="Times New Roman" pitchFamily="18" charset="0"/>
                        </a:rPr>
                        <a:t>zione</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dialogata</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dirty="0" err="1" smtClean="0">
                          <a:latin typeface="Times New Roman" pitchFamily="18" charset="0"/>
                          <a:ea typeface="Times New Roman"/>
                          <a:cs typeface="Times New Roman" pitchFamily="18" charset="0"/>
                        </a:rPr>
                        <a:t>Storia</a:t>
                      </a:r>
                      <a:r>
                        <a:rPr lang="en-US" sz="900" dirty="0" smtClean="0">
                          <a:latin typeface="Times New Roman" pitchFamily="18" charset="0"/>
                          <a:ea typeface="Times New Roman"/>
                          <a:cs typeface="Times New Roman" pitchFamily="18" charset="0"/>
                        </a:rPr>
                        <a:t> </a:t>
                      </a:r>
                      <a:r>
                        <a:rPr lang="en-US" sz="900" dirty="0">
                          <a:latin typeface="Times New Roman" pitchFamily="18" charset="0"/>
                          <a:ea typeface="Times New Roman"/>
                          <a:cs typeface="Times New Roman" pitchFamily="18" charset="0"/>
                        </a:rPr>
                        <a:t>e </a:t>
                      </a:r>
                      <a:r>
                        <a:rPr lang="en-US" sz="900" dirty="0" err="1">
                          <a:latin typeface="Times New Roman" pitchFamily="18" charset="0"/>
                          <a:ea typeface="Times New Roman"/>
                          <a:cs typeface="Times New Roman" pitchFamily="18" charset="0"/>
                        </a:rPr>
                        <a:t>significato</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della</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Giornata</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Internazionale</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della</a:t>
                      </a:r>
                      <a:r>
                        <a:rPr lang="en-US" sz="900" dirty="0">
                          <a:latin typeface="Times New Roman" pitchFamily="18" charset="0"/>
                          <a:ea typeface="Times New Roman"/>
                          <a:cs typeface="Times New Roman" pitchFamily="18" charset="0"/>
                        </a:rPr>
                        <a:t> donna</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en-US" sz="900" b="1" dirty="0" err="1">
                          <a:latin typeface="Times New Roman" pitchFamily="18" charset="0"/>
                          <a:ea typeface="Calibri"/>
                          <a:cs typeface="Times New Roman" pitchFamily="18" charset="0"/>
                        </a:rPr>
                        <a:t>Istituto</a:t>
                      </a:r>
                      <a:r>
                        <a:rPr lang="en-US" sz="900" b="1" dirty="0">
                          <a:latin typeface="Times New Roman" pitchFamily="18" charset="0"/>
                          <a:ea typeface="Calibri"/>
                          <a:cs typeface="Times New Roman" pitchFamily="18" charset="0"/>
                        </a:rPr>
                        <a:t> Rita Levi </a:t>
                      </a:r>
                      <a:r>
                        <a:rPr lang="en-US" sz="900" b="1" dirty="0" err="1">
                          <a:latin typeface="Times New Roman" pitchFamily="18" charset="0"/>
                          <a:ea typeface="Calibri"/>
                          <a:cs typeface="Times New Roman" pitchFamily="18" charset="0"/>
                        </a:rPr>
                        <a:t>Montalcini</a:t>
                      </a:r>
                      <a:r>
                        <a:rPr lang="it-IT" sz="900" dirty="0">
                          <a:latin typeface="Times New Roman" pitchFamily="18" charset="0"/>
                          <a:ea typeface="Calibri"/>
                          <a:cs typeface="Times New Roman" pitchFamily="18" charset="0"/>
                        </a:rPr>
                        <a:t> - </a:t>
                      </a:r>
                      <a:r>
                        <a:rPr lang="en-US" sz="900" dirty="0">
                          <a:latin typeface="Times New Roman" pitchFamily="18" charset="0"/>
                          <a:ea typeface="-apple-system"/>
                          <a:cs typeface="Times New Roman" pitchFamily="18" charset="0"/>
                        </a:rPr>
                        <a:t>IISAP</a:t>
                      </a:r>
                      <a:r>
                        <a:rPr lang="en-US" sz="900" dirty="0">
                          <a:latin typeface="Times New Roman" pitchFamily="18" charset="0"/>
                          <a:ea typeface="Times New Roman"/>
                          <a:cs typeface="Times New Roman" pitchFamily="18" charset="0"/>
                        </a:rPr>
                        <a:t> RITA LEVI MONTALCINI - </a:t>
                      </a:r>
                      <a:r>
                        <a:rPr lang="en-US" sz="900" dirty="0" err="1">
                          <a:latin typeface="Times New Roman" pitchFamily="18" charset="0"/>
                          <a:ea typeface="Times New Roman"/>
                          <a:cs typeface="Times New Roman" pitchFamily="18" charset="0"/>
                        </a:rPr>
                        <a:t>Liceo</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Argenta</a:t>
                      </a:r>
                      <a:r>
                        <a:rPr lang="en-US" sz="900" dirty="0">
                          <a:latin typeface="Times New Roman" pitchFamily="18" charset="0"/>
                          <a:ea typeface="Times New Roman"/>
                          <a:cs typeface="Times New Roman" pitchFamily="18" charset="0"/>
                        </a:rPr>
                        <a:t> - </a:t>
                      </a:r>
                      <a:r>
                        <a:rPr lang="en-US" sz="900" dirty="0" err="1">
                          <a:latin typeface="Times New Roman" pitchFamily="18" charset="0"/>
                          <a:ea typeface="Times New Roman"/>
                          <a:cs typeface="Times New Roman" pitchFamily="18" charset="0"/>
                        </a:rPr>
                        <a:t>classi</a:t>
                      </a:r>
                      <a:r>
                        <a:rPr lang="en-US" sz="900" dirty="0">
                          <a:latin typeface="Times New Roman" pitchFamily="18" charset="0"/>
                          <a:ea typeface="Times New Roman"/>
                          <a:cs typeface="Times New Roman" pitchFamily="18" charset="0"/>
                        </a:rPr>
                        <a:t> 4ALS, 5ALS, 3CSA (in </a:t>
                      </a:r>
                      <a:r>
                        <a:rPr lang="en-US" sz="900" dirty="0" err="1">
                          <a:latin typeface="Times New Roman" pitchFamily="18" charset="0"/>
                          <a:ea typeface="Times New Roman"/>
                          <a:cs typeface="Times New Roman" pitchFamily="18" charset="0"/>
                        </a:rPr>
                        <a:t>orari</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diversi</a:t>
                      </a:r>
                      <a:r>
                        <a:rPr lang="en-US" sz="900" dirty="0">
                          <a:latin typeface="Times New Roman" pitchFamily="18" charset="0"/>
                          <a:ea typeface="Times New Roman"/>
                          <a:cs typeface="Times New Roman" pitchFamily="18" charset="0"/>
                        </a:rPr>
                        <a:t>)</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apple-system"/>
                          <a:cs typeface="Times New Roman" pitchFamily="18" charset="0"/>
                        </a:rPr>
                        <a:t>T</a:t>
                      </a:r>
                      <a:r>
                        <a:rPr lang="en-US" sz="900" dirty="0" err="1">
                          <a:latin typeface="Times New Roman" pitchFamily="18" charset="0"/>
                          <a:ea typeface="-apple-system"/>
                          <a:cs typeface="Times New Roman" pitchFamily="18" charset="0"/>
                        </a:rPr>
                        <a:t>ra</a:t>
                      </a:r>
                      <a:r>
                        <a:rPr lang="it-IT" sz="900" dirty="0">
                          <a:latin typeface="Times New Roman" pitchFamily="18" charset="0"/>
                          <a:ea typeface="-apple-system"/>
                          <a:cs typeface="Times New Roman" pitchFamily="18" charset="0"/>
                        </a:rPr>
                        <a:t> il </a:t>
                      </a:r>
                      <a:r>
                        <a:rPr lang="en-US" sz="900" dirty="0">
                          <a:latin typeface="Times New Roman" pitchFamily="18" charset="0"/>
                          <a:ea typeface="Times New Roman"/>
                          <a:cs typeface="Times New Roman" pitchFamily="18" charset="0"/>
                        </a:rPr>
                        <a:t>9 e </a:t>
                      </a:r>
                      <a:r>
                        <a:rPr lang="it-IT" sz="900" dirty="0">
                          <a:latin typeface="Times New Roman" pitchFamily="18" charset="0"/>
                          <a:ea typeface="Times New Roman"/>
                          <a:cs typeface="Times New Roman" pitchFamily="18" charset="0"/>
                        </a:rPr>
                        <a:t>il </a:t>
                      </a:r>
                      <a:r>
                        <a:rPr lang="en-US" sz="900" dirty="0">
                          <a:latin typeface="Times New Roman" pitchFamily="18" charset="0"/>
                          <a:ea typeface="Times New Roman"/>
                          <a:cs typeface="Times New Roman" pitchFamily="18" charset="0"/>
                        </a:rPr>
                        <a:t>10 </a:t>
                      </a:r>
                      <a:r>
                        <a:rPr lang="it-IT" sz="900" dirty="0">
                          <a:latin typeface="Times New Roman" pitchFamily="18" charset="0"/>
                          <a:ea typeface="Times New Roman"/>
                          <a:cs typeface="Times New Roman" pitchFamily="18" charset="0"/>
                        </a:rPr>
                        <a:t>Ma</a:t>
                      </a:r>
                      <a:r>
                        <a:rPr lang="en-US" sz="900" dirty="0" err="1">
                          <a:latin typeface="Times New Roman" pitchFamily="18" charset="0"/>
                          <a:ea typeface="Times New Roman"/>
                          <a:cs typeface="Times New Roman" pitchFamily="18" charset="0"/>
                        </a:rPr>
                        <a:t>rzo</a:t>
                      </a:r>
                      <a:r>
                        <a:rPr lang="en-US" sz="900" dirty="0">
                          <a:latin typeface="Times New Roman" pitchFamily="18" charset="0"/>
                          <a:ea typeface="Times New Roman"/>
                          <a:cs typeface="Times New Roman" pitchFamily="18" charset="0"/>
                        </a:rPr>
                        <a:t> in </a:t>
                      </a:r>
                      <a:r>
                        <a:rPr lang="en-US" sz="900" dirty="0" err="1">
                          <a:latin typeface="Times New Roman" pitchFamily="18" charset="0"/>
                          <a:ea typeface="Times New Roman"/>
                          <a:cs typeface="Times New Roman" pitchFamily="18" charset="0"/>
                        </a:rPr>
                        <a:t>orari</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diversi</a:t>
                      </a:r>
                      <a:r>
                        <a:rPr lang="en-US" sz="900" dirty="0">
                          <a:latin typeface="Times New Roman" pitchFamily="18" charset="0"/>
                          <a:ea typeface="Times New Roman"/>
                          <a:cs typeface="Times New Roman" pitchFamily="18" charset="0"/>
                        </a:rPr>
                        <a:t> a </a:t>
                      </a:r>
                      <a:r>
                        <a:rPr lang="en-US" sz="900" dirty="0" err="1">
                          <a:latin typeface="Times New Roman" pitchFamily="18" charset="0"/>
                          <a:ea typeface="Times New Roman"/>
                          <a:cs typeface="Times New Roman" pitchFamily="18" charset="0"/>
                        </a:rPr>
                        <a:t>seconda</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degli</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orari</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delle</a:t>
                      </a:r>
                      <a:r>
                        <a:rPr lang="en-US" sz="900" dirty="0">
                          <a:latin typeface="Times New Roman" pitchFamily="18" charset="0"/>
                          <a:ea typeface="Times New Roman"/>
                          <a:cs typeface="Times New Roman" pitchFamily="18" charset="0"/>
                        </a:rPr>
                        <a:t> </a:t>
                      </a:r>
                      <a:r>
                        <a:rPr lang="en-US" sz="900" dirty="0" err="1">
                          <a:latin typeface="Times New Roman" pitchFamily="18" charset="0"/>
                          <a:ea typeface="Times New Roman"/>
                          <a:cs typeface="Times New Roman" pitchFamily="18" charset="0"/>
                        </a:rPr>
                        <a:t>lezioni</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lnSpc>
                          <a:spcPct val="115000"/>
                        </a:lnSpc>
                        <a:spcAft>
                          <a:spcPts val="1000"/>
                        </a:spcAft>
                      </a:pPr>
                      <a:r>
                        <a:rPr lang="it-IT" sz="900" dirty="0" smtClean="0">
                          <a:latin typeface="Times New Roman" pitchFamily="18" charset="0"/>
                          <a:ea typeface="Times New Roman"/>
                          <a:cs typeface="Times New Roman" pitchFamily="18" charset="0"/>
                        </a:rPr>
                        <a:t>Attività </a:t>
                      </a:r>
                      <a:r>
                        <a:rPr lang="it-IT" sz="900" dirty="0">
                          <a:latin typeface="Times New Roman" pitchFamily="18" charset="0"/>
                          <a:ea typeface="Times New Roman"/>
                          <a:cs typeface="Times New Roman" pitchFamily="18" charset="0"/>
                        </a:rPr>
                        <a:t>in classe presso IISAP RITA LEVI MONTALCINI - Liceo Argenta</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0611">
                <a:tc>
                  <a:txBody>
                    <a:bodyPr/>
                    <a:lstStyle/>
                    <a:p>
                      <a:pPr algn="l">
                        <a:lnSpc>
                          <a:spcPct val="115000"/>
                        </a:lnSpc>
                        <a:spcAft>
                          <a:spcPts val="0"/>
                        </a:spcAft>
                      </a:pPr>
                      <a:r>
                        <a:rPr lang="it-IT" sz="900" dirty="0" smtClean="0">
                          <a:latin typeface="Times New Roman"/>
                          <a:ea typeface="Calibri"/>
                          <a:cs typeface="Times New Roman"/>
                        </a:rPr>
                        <a:t>157-Approfondimenti </a:t>
                      </a:r>
                      <a:r>
                        <a:rPr lang="it-IT" sz="900" dirty="0">
                          <a:latin typeface="Times New Roman"/>
                          <a:ea typeface="Calibri"/>
                          <a:cs typeface="Times New Roman"/>
                        </a:rPr>
                        <a:t>disciplinari</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Visione </a:t>
                      </a:r>
                      <a:r>
                        <a:rPr lang="it-IT" sz="900" dirty="0">
                          <a:latin typeface="Times New Roman"/>
                          <a:ea typeface="Calibri"/>
                          <a:cs typeface="Times New Roman"/>
                        </a:rPr>
                        <a:t>di documentari</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a:latin typeface="Times New Roman"/>
                          <a:ea typeface="Calibri"/>
                          <a:cs typeface="Times New Roman"/>
                        </a:rPr>
                        <a:t>IC Terre del Reno</a:t>
                      </a:r>
                      <a:r>
                        <a:rPr lang="it-IT" sz="900" dirty="0">
                          <a:latin typeface="Times New Roman"/>
                          <a:ea typeface="Calibri"/>
                          <a:cs typeface="Times New Roman"/>
                        </a:rPr>
                        <a:t> - Docenti di classe</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09/03/2026</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Classe</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0611">
                <a:tc>
                  <a:txBody>
                    <a:bodyPr/>
                    <a:lstStyle/>
                    <a:p>
                      <a:pPr algn="l">
                        <a:lnSpc>
                          <a:spcPct val="115000"/>
                        </a:lnSpc>
                        <a:spcAft>
                          <a:spcPts val="0"/>
                        </a:spcAft>
                      </a:pPr>
                      <a:r>
                        <a:rPr lang="it-IT" sz="900" dirty="0" smtClean="0">
                          <a:latin typeface="Times New Roman"/>
                          <a:ea typeface="Calibri"/>
                          <a:cs typeface="Times New Roman"/>
                        </a:rPr>
                        <a:t>158-Approfondimenti </a:t>
                      </a:r>
                      <a:r>
                        <a:rPr lang="it-IT" sz="900" dirty="0">
                          <a:latin typeface="Times New Roman"/>
                          <a:ea typeface="Calibri"/>
                          <a:cs typeface="Times New Roman"/>
                        </a:rPr>
                        <a:t>disciplinari</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Le </a:t>
                      </a:r>
                      <a:r>
                        <a:rPr lang="it-IT" sz="900" dirty="0">
                          <a:latin typeface="Times New Roman"/>
                          <a:ea typeface="Calibri"/>
                          <a:cs typeface="Times New Roman"/>
                        </a:rPr>
                        <a:t>donne nella storia</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a:latin typeface="Times New Roman"/>
                          <a:ea typeface="Calibri"/>
                          <a:cs typeface="Times New Roman"/>
                        </a:rPr>
                        <a:t>IC Terre del Reno</a:t>
                      </a:r>
                      <a:r>
                        <a:rPr lang="it-IT" sz="900" dirty="0">
                          <a:latin typeface="Times New Roman"/>
                          <a:ea typeface="Calibri"/>
                          <a:cs typeface="Times New Roman"/>
                        </a:rPr>
                        <a:t> - Docenti di classe</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09/03/2026</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Classe</a:t>
                      </a:r>
                      <a:endParaRPr lang="it-IT" sz="9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30</a:t>
            </a:fld>
            <a:endParaRPr lang="it-IT"/>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188640"/>
          <a:ext cx="8496942" cy="6518474"/>
        </p:xfrm>
        <a:graphic>
          <a:graphicData uri="http://schemas.openxmlformats.org/drawingml/2006/table">
            <a:tbl>
              <a:tblPr/>
              <a:tblGrid>
                <a:gridCol w="1699153"/>
                <a:gridCol w="1699153"/>
                <a:gridCol w="1699153"/>
                <a:gridCol w="1060718"/>
                <a:gridCol w="2338765"/>
              </a:tblGrid>
              <a:tr h="864096">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159-Una </a:t>
                      </a:r>
                      <a:r>
                        <a:rPr lang="it-IT" sz="900" dirty="0">
                          <a:latin typeface="Times New Roman" pitchFamily="18" charset="0"/>
                          <a:ea typeface="Calibri"/>
                          <a:cs typeface="Times New Roman" pitchFamily="18" charset="0"/>
                        </a:rPr>
                        <a:t>delle azioni del Progetto RISPET-TI-AMO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a:latin typeface="Times New Roman" pitchFamily="18" charset="0"/>
                          <a:ea typeface="Calibri"/>
                          <a:cs typeface="Times New Roman" pitchFamily="18" charset="0"/>
                        </a:rPr>
                        <a:t>Dialogo con la scrittrice </a:t>
                      </a:r>
                      <a:r>
                        <a:rPr lang="it-IT" sz="900" dirty="0" err="1">
                          <a:latin typeface="Times New Roman" pitchFamily="18" charset="0"/>
                          <a:ea typeface="Calibri"/>
                          <a:cs typeface="Times New Roman" pitchFamily="18" charset="0"/>
                        </a:rPr>
                        <a:t>Annita</a:t>
                      </a:r>
                      <a:r>
                        <a:rPr lang="it-IT" sz="900" dirty="0">
                          <a:latin typeface="Times New Roman" pitchFamily="18" charset="0"/>
                          <a:ea typeface="Calibri"/>
                          <a:cs typeface="Times New Roman" pitchFamily="18" charset="0"/>
                        </a:rPr>
                        <a:t> Vesto autrice dei testi “Lettera d’amore per te” e “Tra il dire e il fare” – Domande all’autrice e riflessioni in parole e musica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smtClean="0">
                          <a:latin typeface="Times New Roman" pitchFamily="18" charset="0"/>
                          <a:ea typeface="Calibri"/>
                          <a:cs typeface="Times New Roman" pitchFamily="18" charset="0"/>
                        </a:rPr>
                        <a:t>IC </a:t>
                      </a:r>
                      <a:r>
                        <a:rPr lang="it-IT" sz="900" b="1" dirty="0">
                          <a:latin typeface="Times New Roman" pitchFamily="18" charset="0"/>
                          <a:ea typeface="Calibri"/>
                          <a:cs typeface="Times New Roman" pitchFamily="18" charset="0"/>
                        </a:rPr>
                        <a:t>Perlasca – </a:t>
                      </a:r>
                      <a:r>
                        <a:rPr lang="it-IT" sz="900" dirty="0">
                          <a:latin typeface="Times New Roman" pitchFamily="18" charset="0"/>
                          <a:ea typeface="Calibri"/>
                          <a:cs typeface="Times New Roman" pitchFamily="18" charset="0"/>
                        </a:rPr>
                        <a:t>Scuola Sec. I gr.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14.03.2026</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Auditorium </a:t>
                      </a:r>
                      <a:r>
                        <a:rPr lang="it-IT" sz="900" dirty="0">
                          <a:latin typeface="Times New Roman" pitchFamily="18" charset="0"/>
                          <a:ea typeface="Calibri"/>
                          <a:cs typeface="Times New Roman" pitchFamily="18" charset="0"/>
                        </a:rPr>
                        <a:t>Scuola </a:t>
                      </a:r>
                      <a:r>
                        <a:rPr lang="it-IT" sz="900" dirty="0" err="1">
                          <a:latin typeface="Times New Roman" pitchFamily="18" charset="0"/>
                          <a:ea typeface="Calibri"/>
                          <a:cs typeface="Times New Roman" pitchFamily="18" charset="0"/>
                        </a:rPr>
                        <a:t>Bonati</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algn="l">
                        <a:lnSpc>
                          <a:spcPct val="115000"/>
                        </a:lnSpc>
                        <a:spcAft>
                          <a:spcPts val="0"/>
                        </a:spcAft>
                      </a:pPr>
                      <a:r>
                        <a:rPr lang="it-IT" sz="900" dirty="0" smtClean="0">
                          <a:solidFill>
                            <a:srgbClr val="000000"/>
                          </a:solidFill>
                          <a:latin typeface="Times New Roman" pitchFamily="18" charset="0"/>
                          <a:ea typeface="Calibri"/>
                          <a:cs typeface="Times New Roman" pitchFamily="18" charset="0"/>
                        </a:rPr>
                        <a:t>160-Esposizione </a:t>
                      </a:r>
                      <a:r>
                        <a:rPr lang="it-IT" sz="900" dirty="0">
                          <a:solidFill>
                            <a:srgbClr val="000000"/>
                          </a:solidFill>
                          <a:latin typeface="Times New Roman" pitchFamily="18" charset="0"/>
                          <a:ea typeface="Calibri"/>
                          <a:cs typeface="Times New Roman" pitchFamily="18" charset="0"/>
                        </a:rPr>
                        <a:t>artistica</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a:t>
                      </a:r>
                      <a:r>
                        <a:rPr lang="it-IT" sz="900" dirty="0">
                          <a:latin typeface="Times New Roman" pitchFamily="18" charset="0"/>
                          <a:ea typeface="Calibri"/>
                          <a:cs typeface="Times New Roman" pitchFamily="18" charset="0"/>
                        </a:rPr>
                        <a:t>VOCI </a:t>
                      </a:r>
                      <a:r>
                        <a:rPr lang="it-IT" sz="900" dirty="0" err="1">
                          <a:latin typeface="Times New Roman" pitchFamily="18" charset="0"/>
                          <a:ea typeface="Calibri"/>
                          <a:cs typeface="Times New Roman" pitchFamily="18" charset="0"/>
                        </a:rPr>
                        <a:t>DI</a:t>
                      </a:r>
                      <a:r>
                        <a:rPr lang="it-IT" sz="900" dirty="0">
                          <a:latin typeface="Times New Roman" pitchFamily="18" charset="0"/>
                          <a:ea typeface="Calibri"/>
                          <a:cs typeface="Times New Roman" pitchFamily="18" charset="0"/>
                        </a:rPr>
                        <a:t> DONNE”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a:latin typeface="Times New Roman" pitchFamily="18" charset="0"/>
                          <a:ea typeface="Calibri"/>
                          <a:cs typeface="Times New Roman" pitchFamily="18" charset="0"/>
                        </a:rPr>
                        <a:t>(</a:t>
                      </a:r>
                      <a:r>
                        <a:rPr lang="it-IT" sz="900" b="1">
                          <a:latin typeface="Times New Roman" pitchFamily="18" charset="0"/>
                          <a:ea typeface="Calibri"/>
                          <a:cs typeface="Times New Roman" pitchFamily="18" charset="0"/>
                        </a:rPr>
                        <a:t>I.I.S. ALEOTTI</a:t>
                      </a:r>
                      <a:r>
                        <a:rPr lang="it-IT" sz="900">
                          <a:latin typeface="Times New Roman" pitchFamily="18" charset="0"/>
                          <a:ea typeface="Calibri"/>
                          <a:cs typeface="Times New Roman" pitchFamily="18" charset="0"/>
                        </a:rPr>
                        <a:t>) LICEO ARTISTICO DOSSO DOSSI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Dal</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06 </a:t>
                      </a:r>
                      <a:r>
                        <a:rPr lang="it-IT" sz="900" baseline="0" dirty="0" smtClean="0">
                          <a:latin typeface="Times New Roman" pitchFamily="18" charset="0"/>
                          <a:ea typeface="Calibri"/>
                          <a:cs typeface="Times New Roman" pitchFamily="18" charset="0"/>
                        </a:rPr>
                        <a:t> al </a:t>
                      </a:r>
                      <a:r>
                        <a:rPr lang="it-IT" sz="900" dirty="0" smtClean="0">
                          <a:latin typeface="Times New Roman" pitchFamily="18" charset="0"/>
                          <a:ea typeface="Calibri"/>
                          <a:cs typeface="Times New Roman" pitchFamily="18" charset="0"/>
                        </a:rPr>
                        <a:t>10 Marzo</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solidFill>
                            <a:srgbClr val="000000"/>
                          </a:solidFill>
                          <a:latin typeface="Times New Roman" pitchFamily="18" charset="0"/>
                          <a:ea typeface="Times New Roman"/>
                          <a:cs typeface="Times New Roman" pitchFamily="18" charset="0"/>
                        </a:rPr>
                        <a:t>Spazi </a:t>
                      </a:r>
                      <a:r>
                        <a:rPr lang="it-IT" sz="900" dirty="0">
                          <a:solidFill>
                            <a:srgbClr val="000000"/>
                          </a:solidFill>
                          <a:latin typeface="Times New Roman" pitchFamily="18" charset="0"/>
                          <a:ea typeface="Times New Roman"/>
                          <a:cs typeface="Times New Roman" pitchFamily="18" charset="0"/>
                        </a:rPr>
                        <a:t>comuni e aperti al pubblico nelle differenti sedi dell’Istituto</a:t>
                      </a:r>
                      <a:endParaRPr lang="it-IT" sz="900" dirty="0">
                        <a:latin typeface="Times New Roman" pitchFamily="18" charset="0"/>
                        <a:ea typeface="Calibri"/>
                        <a:cs typeface="Times New Roman" pitchFamily="18" charset="0"/>
                      </a:endParaRPr>
                    </a:p>
                    <a:p>
                      <a:pPr algn="l">
                        <a:lnSpc>
                          <a:spcPct val="115000"/>
                        </a:lnSpc>
                        <a:spcAft>
                          <a:spcPts val="0"/>
                        </a:spcAft>
                      </a:pPr>
                      <a:r>
                        <a:rPr lang="it-IT" sz="900" u="sng" dirty="0">
                          <a:solidFill>
                            <a:srgbClr val="1155CC"/>
                          </a:solidFill>
                          <a:latin typeface="Times New Roman" pitchFamily="18" charset="0"/>
                          <a:ea typeface="Times New Roman"/>
                          <a:cs typeface="Times New Roman" pitchFamily="18" charset="0"/>
                          <a:hlinkClick r:id="rId2"/>
                        </a:rPr>
                        <a:t>www.aleottidosso.edu.it</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161-Installazione </a:t>
                      </a:r>
                      <a:r>
                        <a:rPr lang="it-IT" sz="900" dirty="0">
                          <a:latin typeface="Times New Roman" pitchFamily="18" charset="0"/>
                          <a:ea typeface="Calibri"/>
                          <a:cs typeface="Times New Roman" pitchFamily="18" charset="0"/>
                        </a:rPr>
                        <a:t>temporanea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a:t>
                      </a:r>
                      <a:r>
                        <a:rPr lang="it-IT" sz="900" dirty="0">
                          <a:latin typeface="Times New Roman" pitchFamily="18" charset="0"/>
                          <a:ea typeface="Calibri"/>
                          <a:cs typeface="Times New Roman" pitchFamily="18" charset="0"/>
                        </a:rPr>
                        <a:t>8 MARZO, Infinite Storie”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a:latin typeface="Times New Roman" pitchFamily="18" charset="0"/>
                          <a:ea typeface="Calibri"/>
                          <a:cs typeface="Times New Roman" pitchFamily="18" charset="0"/>
                        </a:rPr>
                        <a:t>(</a:t>
                      </a:r>
                      <a:r>
                        <a:rPr lang="it-IT" sz="900" b="1">
                          <a:latin typeface="Times New Roman" pitchFamily="18" charset="0"/>
                          <a:ea typeface="Calibri"/>
                          <a:cs typeface="Times New Roman" pitchFamily="18" charset="0"/>
                        </a:rPr>
                        <a:t>I.I.S. ALEOTTI</a:t>
                      </a:r>
                      <a:r>
                        <a:rPr lang="it-IT" sz="900">
                          <a:latin typeface="Times New Roman" pitchFamily="18" charset="0"/>
                          <a:ea typeface="Calibri"/>
                          <a:cs typeface="Times New Roman" pitchFamily="18" charset="0"/>
                        </a:rPr>
                        <a:t>) LICEO ARTISTICO DOSSO DOSSI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Dal</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06 </a:t>
                      </a:r>
                      <a:r>
                        <a:rPr lang="it-IT" sz="900" baseline="0" dirty="0" smtClean="0">
                          <a:latin typeface="Times New Roman" pitchFamily="18" charset="0"/>
                          <a:ea typeface="Calibri"/>
                          <a:cs typeface="Times New Roman" pitchFamily="18" charset="0"/>
                        </a:rPr>
                        <a:t> al </a:t>
                      </a:r>
                      <a:r>
                        <a:rPr lang="it-IT" sz="900" dirty="0" smtClean="0">
                          <a:latin typeface="Times New Roman" pitchFamily="18" charset="0"/>
                          <a:ea typeface="Calibri"/>
                          <a:cs typeface="Times New Roman" pitchFamily="18" charset="0"/>
                        </a:rPr>
                        <a:t>10 Marzo</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Sede </a:t>
                      </a:r>
                      <a:r>
                        <a:rPr lang="it-IT" sz="900" dirty="0">
                          <a:latin typeface="Times New Roman" pitchFamily="18" charset="0"/>
                          <a:ea typeface="Calibri"/>
                          <a:cs typeface="Times New Roman" pitchFamily="18" charset="0"/>
                        </a:rPr>
                        <a:t>del Liceo di Via De Romei 5</a:t>
                      </a:r>
                    </a:p>
                    <a:p>
                      <a:pPr algn="l">
                        <a:lnSpc>
                          <a:spcPct val="115000"/>
                        </a:lnSpc>
                        <a:spcAft>
                          <a:spcPts val="0"/>
                        </a:spcAft>
                      </a:pPr>
                      <a:r>
                        <a:rPr lang="it-IT" sz="900" u="sng" dirty="0">
                          <a:solidFill>
                            <a:srgbClr val="0000FF"/>
                          </a:solidFill>
                          <a:latin typeface="Times New Roman" pitchFamily="18" charset="0"/>
                          <a:ea typeface="Calibri"/>
                          <a:cs typeface="Times New Roman" pitchFamily="18" charset="0"/>
                          <a:hlinkClick r:id="rId2"/>
                        </a:rPr>
                        <a:t>www.aleottidosso.edu.it</a:t>
                      </a:r>
                      <a:r>
                        <a:rPr lang="it-IT" sz="900" dirty="0">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64">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162-Approfondimenti </a:t>
                      </a:r>
                      <a:r>
                        <a:rPr lang="it-IT" sz="900" dirty="0">
                          <a:latin typeface="Times New Roman" pitchFamily="18" charset="0"/>
                          <a:ea typeface="Calibri"/>
                          <a:cs typeface="Times New Roman" pitchFamily="18" charset="0"/>
                        </a:rPr>
                        <a:t>disciplinari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a:latin typeface="Times New Roman" pitchFamily="18" charset="0"/>
                          <a:ea typeface="Calibri"/>
                          <a:cs typeface="Times New Roman" pitchFamily="18" charset="0"/>
                        </a:rPr>
                        <a:t>Approfondimenti attraverso testi e rielaborati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a:latin typeface="Times New Roman" pitchFamily="18" charset="0"/>
                          <a:ea typeface="Calibri"/>
                          <a:cs typeface="Times New Roman" pitchFamily="18" charset="0"/>
                        </a:rPr>
                        <a:t>IC Terre del Reno</a:t>
                      </a:r>
                      <a:r>
                        <a:rPr lang="it-IT" sz="900" dirty="0">
                          <a:latin typeface="Times New Roman" pitchFamily="18" charset="0"/>
                          <a:ea typeface="Calibri"/>
                          <a:cs typeface="Times New Roman" pitchFamily="18" charset="0"/>
                        </a:rPr>
                        <a:t> - Docenti di classe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09/03/2026</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Classe</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163-Approfondimenti </a:t>
                      </a:r>
                      <a:r>
                        <a:rPr lang="it-IT" sz="900" dirty="0">
                          <a:latin typeface="Times New Roman" pitchFamily="18" charset="0"/>
                          <a:ea typeface="Calibri"/>
                          <a:cs typeface="Times New Roman" pitchFamily="18" charset="0"/>
                        </a:rPr>
                        <a:t>disciplinari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it-IT" sz="900" dirty="0">
                        <a:latin typeface="Times New Roman" pitchFamily="18" charset="0"/>
                        <a:ea typeface="Calibri"/>
                        <a:cs typeface="Times New Roman" pitchFamily="18" charset="0"/>
                      </a:endParaRPr>
                    </a:p>
                    <a:p>
                      <a:pPr algn="l">
                        <a:lnSpc>
                          <a:spcPct val="115000"/>
                        </a:lnSpc>
                        <a:spcAft>
                          <a:spcPts val="0"/>
                        </a:spcAft>
                      </a:pPr>
                      <a:r>
                        <a:rPr lang="it-IT" sz="900" dirty="0">
                          <a:latin typeface="Times New Roman" pitchFamily="18" charset="0"/>
                          <a:ea typeface="Calibri"/>
                          <a:cs typeface="Times New Roman" pitchFamily="18" charset="0"/>
                        </a:rPr>
                        <a:t>Le donne nella società del ‘900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a:latin typeface="Times New Roman" pitchFamily="18" charset="0"/>
                          <a:ea typeface="Calibri"/>
                          <a:cs typeface="Times New Roman" pitchFamily="18" charset="0"/>
                        </a:rPr>
                        <a:t>IC Terre del Reno</a:t>
                      </a:r>
                      <a:r>
                        <a:rPr lang="it-IT" sz="900" dirty="0">
                          <a:latin typeface="Times New Roman" pitchFamily="18" charset="0"/>
                          <a:ea typeface="Calibri"/>
                          <a:cs typeface="Times New Roman" pitchFamily="18" charset="0"/>
                        </a:rPr>
                        <a:t> - Docenti di classe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it-IT" sz="900">
                        <a:latin typeface="Times New Roman" pitchFamily="18" charset="0"/>
                        <a:ea typeface="Calibri"/>
                        <a:cs typeface="Times New Roman" pitchFamily="18" charset="0"/>
                      </a:endParaRPr>
                    </a:p>
                    <a:p>
                      <a:pPr algn="l">
                        <a:lnSpc>
                          <a:spcPct val="115000"/>
                        </a:lnSpc>
                        <a:spcAft>
                          <a:spcPts val="0"/>
                        </a:spcAft>
                      </a:pPr>
                      <a:r>
                        <a:rPr lang="it-IT" sz="900">
                          <a:latin typeface="Times New Roman" pitchFamily="18" charset="0"/>
                          <a:ea typeface="Calibri"/>
                          <a:cs typeface="Times New Roman" pitchFamily="18" charset="0"/>
                        </a:rPr>
                        <a:t>09/03/2026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it-IT" sz="900">
                        <a:latin typeface="Times New Roman" pitchFamily="18" charset="0"/>
                        <a:ea typeface="Calibri"/>
                        <a:cs typeface="Times New Roman" pitchFamily="18" charset="0"/>
                      </a:endParaRPr>
                    </a:p>
                    <a:p>
                      <a:pPr algn="l">
                        <a:lnSpc>
                          <a:spcPct val="115000"/>
                        </a:lnSpc>
                        <a:spcAft>
                          <a:spcPts val="0"/>
                        </a:spcAft>
                      </a:pPr>
                      <a:r>
                        <a:rPr lang="it-IT" sz="900">
                          <a:latin typeface="Times New Roman" pitchFamily="18" charset="0"/>
                          <a:ea typeface="Calibri"/>
                          <a:cs typeface="Times New Roman" pitchFamily="18" charset="0"/>
                        </a:rPr>
                        <a:t>Classe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64">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164</a:t>
                      </a:r>
                      <a:r>
                        <a:rPr lang="it-IT" sz="600" dirty="0" smtClean="0">
                          <a:latin typeface="Times New Roman" pitchFamily="18" charset="0"/>
                          <a:ea typeface="Calibri"/>
                          <a:cs typeface="Times New Roman" pitchFamily="18" charset="0"/>
                        </a:rPr>
                        <a:t>-Lettura </a:t>
                      </a:r>
                      <a:r>
                        <a:rPr lang="it-IT" sz="600" dirty="0">
                          <a:latin typeface="Times New Roman" pitchFamily="18" charset="0"/>
                          <a:ea typeface="Calibri"/>
                          <a:cs typeface="Times New Roman" pitchFamily="18" charset="0"/>
                        </a:rPr>
                        <a:t>libro + attività:</a:t>
                      </a:r>
                    </a:p>
                    <a:p>
                      <a:pPr algn="l">
                        <a:lnSpc>
                          <a:spcPct val="115000"/>
                        </a:lnSpc>
                        <a:spcAft>
                          <a:spcPts val="0"/>
                        </a:spcAft>
                      </a:pPr>
                      <a:r>
                        <a:rPr lang="it-IT" sz="600" dirty="0">
                          <a:latin typeface="Times New Roman" pitchFamily="18" charset="0"/>
                          <a:ea typeface="Calibri"/>
                          <a:cs typeface="Times New Roman" pitchFamily="18" charset="0"/>
                        </a:rPr>
                        <a:t>- Una mimosa in fuga</a:t>
                      </a:r>
                    </a:p>
                    <a:p>
                      <a:pPr algn="l">
                        <a:lnSpc>
                          <a:spcPct val="115000"/>
                        </a:lnSpc>
                        <a:spcAft>
                          <a:spcPts val="0"/>
                        </a:spcAft>
                      </a:pPr>
                      <a:r>
                        <a:rPr lang="it-IT" sz="600" dirty="0">
                          <a:latin typeface="Times New Roman" pitchFamily="18" charset="0"/>
                          <a:ea typeface="Calibri"/>
                          <a:cs typeface="Times New Roman" pitchFamily="18" charset="0"/>
                        </a:rPr>
                        <a:t>- Una principessa</a:t>
                      </a:r>
                    </a:p>
                    <a:p>
                      <a:pPr algn="l">
                        <a:lnSpc>
                          <a:spcPct val="115000"/>
                        </a:lnSpc>
                        <a:spcAft>
                          <a:spcPts val="0"/>
                        </a:spcAft>
                      </a:pPr>
                      <a:r>
                        <a:rPr lang="it-IT" sz="600" dirty="0">
                          <a:latin typeface="Times New Roman" pitchFamily="18" charset="0"/>
                          <a:ea typeface="Calibri"/>
                          <a:cs typeface="Times New Roman" pitchFamily="18" charset="0"/>
                        </a:rPr>
                        <a:t>Indipendente</a:t>
                      </a:r>
                    </a:p>
                    <a:p>
                      <a:pPr algn="l">
                        <a:lnSpc>
                          <a:spcPct val="115000"/>
                        </a:lnSpc>
                        <a:spcAft>
                          <a:spcPts val="0"/>
                        </a:spcAft>
                      </a:pPr>
                      <a:r>
                        <a:rPr lang="it-IT" sz="600" dirty="0">
                          <a:latin typeface="Times New Roman" pitchFamily="18" charset="0"/>
                          <a:ea typeface="Calibri"/>
                          <a:cs typeface="Times New Roman" pitchFamily="18" charset="0"/>
                        </a:rPr>
                        <a:t>Approfondimento delle storie di tre principesse Disney</a:t>
                      </a:r>
                    </a:p>
                    <a:p>
                      <a:pPr algn="l">
                        <a:lnSpc>
                          <a:spcPct val="115000"/>
                        </a:lnSpc>
                        <a:spcAft>
                          <a:spcPts val="0"/>
                        </a:spcAft>
                      </a:pPr>
                      <a:r>
                        <a:rPr lang="it-IT" sz="600" dirty="0">
                          <a:latin typeface="Times New Roman" pitchFamily="18" charset="0"/>
                          <a:ea typeface="Calibri"/>
                          <a:cs typeface="Times New Roman" pitchFamily="18" charset="0"/>
                        </a:rPr>
                        <a:t>Attività di </a:t>
                      </a:r>
                      <a:r>
                        <a:rPr lang="it-IT" sz="600" dirty="0" err="1">
                          <a:latin typeface="Times New Roman" pitchFamily="18" charset="0"/>
                          <a:ea typeface="Calibri"/>
                          <a:cs typeface="Times New Roman" pitchFamily="18" charset="0"/>
                        </a:rPr>
                        <a:t>caviardage</a:t>
                      </a:r>
                      <a:r>
                        <a:rPr lang="it-IT" sz="600" dirty="0">
                          <a:latin typeface="Times New Roman" pitchFamily="18" charset="0"/>
                          <a:ea typeface="Calibri"/>
                          <a:cs typeface="Times New Roman" pitchFamily="18" charset="0"/>
                        </a:rPr>
                        <a:t> sul testo “Un sogno splende in me”, tratto dal film Disney </a:t>
                      </a:r>
                      <a:r>
                        <a:rPr lang="it-IT" sz="600" dirty="0" err="1">
                          <a:latin typeface="Times New Roman" pitchFamily="18" charset="0"/>
                          <a:ea typeface="Calibri"/>
                          <a:cs typeface="Times New Roman" pitchFamily="18" charset="0"/>
                        </a:rPr>
                        <a:t>Wish</a:t>
                      </a:r>
                      <a:endParaRPr lang="it-IT" sz="600" dirty="0">
                        <a:latin typeface="Times New Roman" pitchFamily="18" charset="0"/>
                        <a:ea typeface="Calibri"/>
                        <a:cs typeface="Times New Roman" pitchFamily="18" charset="0"/>
                      </a:endParaRPr>
                    </a:p>
                    <a:p>
                      <a:pPr algn="l">
                        <a:lnSpc>
                          <a:spcPct val="115000"/>
                        </a:lnSpc>
                        <a:spcAft>
                          <a:spcPts val="0"/>
                        </a:spcAft>
                      </a:pPr>
                      <a:r>
                        <a:rPr lang="it-IT" sz="600" dirty="0">
                          <a:latin typeface="Times New Roman" pitchFamily="18" charset="0"/>
                          <a:ea typeface="Calibri"/>
                          <a:cs typeface="Times New Roman" pitchFamily="18" charset="0"/>
                        </a:rPr>
                        <a:t>Visione video, lettura di biografie e realizzazione di un cartellone</a:t>
                      </a:r>
                    </a:p>
                    <a:p>
                      <a:pPr algn="l">
                        <a:lnSpc>
                          <a:spcPct val="115000"/>
                        </a:lnSpc>
                        <a:spcAft>
                          <a:spcPts val="0"/>
                        </a:spcAft>
                      </a:pPr>
                      <a:r>
                        <a:rPr lang="it-IT" sz="600" dirty="0">
                          <a:latin typeface="Times New Roman" pitchFamily="18" charset="0"/>
                          <a:ea typeface="Calibri"/>
                          <a:cs typeface="Times New Roman" pitchFamily="18" charset="0"/>
                        </a:rPr>
                        <a:t>Visione di un </a:t>
                      </a:r>
                      <a:r>
                        <a:rPr lang="it-IT" sz="600" dirty="0" err="1">
                          <a:latin typeface="Times New Roman" pitchFamily="18" charset="0"/>
                          <a:ea typeface="Calibri"/>
                          <a:cs typeface="Times New Roman" pitchFamily="18" charset="0"/>
                        </a:rPr>
                        <a:t>power</a:t>
                      </a:r>
                      <a:r>
                        <a:rPr lang="it-IT" sz="600" dirty="0">
                          <a:latin typeface="Times New Roman" pitchFamily="18" charset="0"/>
                          <a:ea typeface="Calibri"/>
                          <a:cs typeface="Times New Roman" pitchFamily="18" charset="0"/>
                        </a:rPr>
                        <a:t> </a:t>
                      </a:r>
                      <a:r>
                        <a:rPr lang="it-IT" sz="600" dirty="0" err="1">
                          <a:latin typeface="Times New Roman" pitchFamily="18" charset="0"/>
                          <a:ea typeface="Calibri"/>
                          <a:cs typeface="Times New Roman" pitchFamily="18" charset="0"/>
                        </a:rPr>
                        <a:t>point</a:t>
                      </a:r>
                      <a:r>
                        <a:rPr lang="it-IT" sz="600" dirty="0">
                          <a:latin typeface="Times New Roman" pitchFamily="18" charset="0"/>
                          <a:ea typeface="Calibri"/>
                          <a:cs typeface="Times New Roman" pitchFamily="18" charset="0"/>
                        </a:rPr>
                        <a:t>. Carta d’identità di donne che hanno fatto la storia. Realizzazione di un cartellone </a:t>
                      </a:r>
                    </a:p>
                    <a:p>
                      <a:pPr algn="l">
                        <a:spcAft>
                          <a:spcPts val="0"/>
                        </a:spcAft>
                      </a:pPr>
                      <a:r>
                        <a:rPr lang="it-IT" sz="600" dirty="0">
                          <a:solidFill>
                            <a:srgbClr val="000000"/>
                          </a:solidFill>
                          <a:latin typeface="Times New Roman" pitchFamily="18" charset="0"/>
                          <a:ea typeface="Calibri"/>
                          <a:cs typeface="Times New Roman" pitchFamily="18" charset="0"/>
                        </a:rPr>
                        <a:t>Lettura e comprensione della poesia “Donna speciale” e lavoretto inerente. </a:t>
                      </a:r>
                    </a:p>
                    <a:p>
                      <a:pPr algn="l">
                        <a:spcAft>
                          <a:spcPts val="0"/>
                        </a:spcAft>
                      </a:pPr>
                      <a:r>
                        <a:rPr lang="it-IT" sz="600" dirty="0">
                          <a:solidFill>
                            <a:srgbClr val="000000"/>
                          </a:solidFill>
                          <a:latin typeface="Times New Roman" pitchFamily="18" charset="0"/>
                          <a:ea typeface="Calibri"/>
                          <a:cs typeface="Times New Roman" pitchFamily="18" charset="0"/>
                        </a:rPr>
                        <a:t>Visione del film </a:t>
                      </a:r>
                      <a:r>
                        <a:rPr lang="it-IT" sz="600" dirty="0" err="1">
                          <a:solidFill>
                            <a:srgbClr val="000000"/>
                          </a:solidFill>
                          <a:latin typeface="Times New Roman" pitchFamily="18" charset="0"/>
                          <a:ea typeface="Calibri"/>
                          <a:cs typeface="Times New Roman" pitchFamily="18" charset="0"/>
                        </a:rPr>
                        <a:t>Mulan</a:t>
                      </a:r>
                      <a:r>
                        <a:rPr lang="it-IT" sz="600" dirty="0">
                          <a:solidFill>
                            <a:srgbClr val="000000"/>
                          </a:solidFill>
                          <a:latin typeface="Times New Roman" pitchFamily="18" charset="0"/>
                          <a:ea typeface="Calibri"/>
                          <a:cs typeface="Times New Roman" pitchFamily="18" charset="0"/>
                        </a:rPr>
                        <a:t>: conversazione e riflessione sui valori fondamentali trasmessi e realizzazione di una mimosa di carta. </a:t>
                      </a:r>
                    </a:p>
                    <a:p>
                      <a:pPr algn="l">
                        <a:spcAft>
                          <a:spcPts val="0"/>
                        </a:spcAft>
                      </a:pPr>
                      <a:r>
                        <a:rPr lang="it-IT" sz="600" dirty="0">
                          <a:solidFill>
                            <a:srgbClr val="000000"/>
                          </a:solidFill>
                          <a:latin typeface="Times New Roman" pitchFamily="18" charset="0"/>
                          <a:ea typeface="Calibri"/>
                          <a:cs typeface="Times New Roman" pitchFamily="18" charset="0"/>
                        </a:rPr>
                        <a:t>Conversazione e riflessione sull’importanza sociale della donna nella storia: visione di cortometraggi e realizzazione di un cartellone con disegni e didascalie </a:t>
                      </a:r>
                    </a:p>
                    <a:p>
                      <a:pPr algn="l">
                        <a:lnSpc>
                          <a:spcPct val="115000"/>
                        </a:lnSpc>
                        <a:spcAft>
                          <a:spcPts val="0"/>
                        </a:spcAft>
                      </a:pPr>
                      <a:r>
                        <a:rPr lang="it-IT" sz="600" dirty="0">
                          <a:latin typeface="Times New Roman" pitchFamily="18" charset="0"/>
                          <a:ea typeface="Calibri"/>
                          <a:cs typeface="Times New Roman" pitchFamily="18" charset="0"/>
                        </a:rPr>
                        <a:t>Letture di alcune biografie di celebri donne, tratte dalla raccolta “Storie della buonanotte per bambine ribelli” e realizzazione di un biglietto di auguri.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r>
                        <a:rPr lang="it-IT" sz="900" dirty="0" smtClean="0">
                          <a:latin typeface="Times New Roman" pitchFamily="18" charset="0"/>
                          <a:ea typeface="Calibri"/>
                          <a:cs typeface="Times New Roman" pitchFamily="18" charset="0"/>
                        </a:rPr>
                        <a:t>Una </a:t>
                      </a:r>
                      <a:r>
                        <a:rPr lang="it-IT" sz="900" dirty="0">
                          <a:latin typeface="Times New Roman" pitchFamily="18" charset="0"/>
                          <a:ea typeface="Calibri"/>
                          <a:cs typeface="Times New Roman" pitchFamily="18" charset="0"/>
                        </a:rPr>
                        <a:t>principessa </a:t>
                      </a:r>
                      <a:r>
                        <a:rPr lang="it-IT" sz="900" dirty="0" smtClean="0">
                          <a:latin typeface="Times New Roman" pitchFamily="18" charset="0"/>
                          <a:ea typeface="Calibri"/>
                          <a:cs typeface="Times New Roman" pitchFamily="18" charset="0"/>
                        </a:rPr>
                        <a:t>ribelle</a:t>
                      </a: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r>
                        <a:rPr lang="it-IT" sz="900" dirty="0" smtClean="0">
                          <a:latin typeface="Times New Roman" pitchFamily="18" charset="0"/>
                          <a:ea typeface="Calibri"/>
                          <a:cs typeface="Times New Roman" pitchFamily="18" charset="0"/>
                        </a:rPr>
                        <a:t>Le </a:t>
                      </a:r>
                      <a:r>
                        <a:rPr lang="it-IT" sz="900" dirty="0">
                          <a:latin typeface="Times New Roman" pitchFamily="18" charset="0"/>
                          <a:ea typeface="Calibri"/>
                          <a:cs typeface="Times New Roman" pitchFamily="18" charset="0"/>
                        </a:rPr>
                        <a:t>coraggiose principesse </a:t>
                      </a:r>
                      <a:r>
                        <a:rPr lang="it-IT" sz="900" dirty="0" smtClean="0">
                          <a:latin typeface="Times New Roman" pitchFamily="18" charset="0"/>
                          <a:ea typeface="Calibri"/>
                          <a:cs typeface="Times New Roman" pitchFamily="18" charset="0"/>
                        </a:rPr>
                        <a:t>Disney</a:t>
                      </a:r>
                    </a:p>
                    <a:p>
                      <a:pPr algn="l">
                        <a:lnSpc>
                          <a:spcPct val="115000"/>
                        </a:lnSpc>
                        <a:spcAft>
                          <a:spcPts val="0"/>
                        </a:spcAft>
                      </a:pPr>
                      <a:endParaRPr lang="it-IT" sz="900" dirty="0">
                        <a:latin typeface="Times New Roman" pitchFamily="18" charset="0"/>
                        <a:ea typeface="Calibri"/>
                        <a:cs typeface="Times New Roman" pitchFamily="18" charset="0"/>
                      </a:endParaRPr>
                    </a:p>
                    <a:p>
                      <a:pPr algn="l">
                        <a:lnSpc>
                          <a:spcPct val="115000"/>
                        </a:lnSpc>
                        <a:spcAft>
                          <a:spcPts val="0"/>
                        </a:spcAft>
                      </a:pPr>
                      <a:r>
                        <a:rPr lang="it-IT" sz="900" dirty="0">
                          <a:latin typeface="Times New Roman" pitchFamily="18" charset="0"/>
                          <a:ea typeface="Calibri"/>
                          <a:cs typeface="Times New Roman" pitchFamily="18" charset="0"/>
                        </a:rPr>
                        <a:t>Noi custodi di </a:t>
                      </a:r>
                      <a:r>
                        <a:rPr lang="it-IT" sz="900" dirty="0" err="1">
                          <a:latin typeface="Times New Roman" pitchFamily="18" charset="0"/>
                          <a:ea typeface="Calibri"/>
                          <a:cs typeface="Times New Roman" pitchFamily="18" charset="0"/>
                        </a:rPr>
                        <a:t>sogni…tra</a:t>
                      </a:r>
                      <a:r>
                        <a:rPr lang="it-IT" sz="900" dirty="0">
                          <a:latin typeface="Times New Roman" pitchFamily="18" charset="0"/>
                          <a:ea typeface="Calibri"/>
                          <a:cs typeface="Times New Roman" pitchFamily="18" charset="0"/>
                        </a:rPr>
                        <a:t> le </a:t>
                      </a:r>
                      <a:r>
                        <a:rPr lang="it-IT" sz="900" dirty="0" smtClean="0">
                          <a:latin typeface="Times New Roman" pitchFamily="18" charset="0"/>
                          <a:ea typeface="Calibri"/>
                          <a:cs typeface="Times New Roman" pitchFamily="18" charset="0"/>
                        </a:rPr>
                        <a:t>parole</a:t>
                      </a:r>
                    </a:p>
                    <a:p>
                      <a:pPr algn="l">
                        <a:lnSpc>
                          <a:spcPct val="115000"/>
                        </a:lnSpc>
                        <a:spcAft>
                          <a:spcPts val="0"/>
                        </a:spcAft>
                      </a:pPr>
                      <a:endParaRPr lang="it-IT" sz="900" dirty="0">
                        <a:latin typeface="Times New Roman" pitchFamily="18" charset="0"/>
                        <a:ea typeface="Calibri"/>
                        <a:cs typeface="Times New Roman" pitchFamily="18" charset="0"/>
                      </a:endParaRPr>
                    </a:p>
                    <a:p>
                      <a:pPr algn="l">
                        <a:lnSpc>
                          <a:spcPct val="115000"/>
                        </a:lnSpc>
                        <a:spcAft>
                          <a:spcPts val="0"/>
                        </a:spcAft>
                      </a:pPr>
                      <a:r>
                        <a:rPr lang="it-IT" sz="900" dirty="0">
                          <a:latin typeface="Times New Roman" pitchFamily="18" charset="0"/>
                          <a:ea typeface="Calibri"/>
                          <a:cs typeface="Times New Roman" pitchFamily="18" charset="0"/>
                        </a:rPr>
                        <a:t>Le donne e le </a:t>
                      </a:r>
                      <a:r>
                        <a:rPr lang="it-IT" sz="900" dirty="0" smtClean="0">
                          <a:latin typeface="Times New Roman" pitchFamily="18" charset="0"/>
                          <a:ea typeface="Calibri"/>
                          <a:cs typeface="Times New Roman" pitchFamily="18" charset="0"/>
                        </a:rPr>
                        <a:t>Olimpiadi</a:t>
                      </a: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r>
                        <a:rPr lang="it-IT" sz="900" dirty="0" smtClean="0">
                          <a:latin typeface="Times New Roman" pitchFamily="18" charset="0"/>
                          <a:ea typeface="Calibri"/>
                          <a:cs typeface="Times New Roman" pitchFamily="18" charset="0"/>
                        </a:rPr>
                        <a:t>Donne </a:t>
                      </a:r>
                      <a:r>
                        <a:rPr lang="it-IT" sz="900" dirty="0">
                          <a:latin typeface="Times New Roman" pitchFamily="18" charset="0"/>
                          <a:ea typeface="Calibri"/>
                          <a:cs typeface="Times New Roman" pitchFamily="18" charset="0"/>
                        </a:rPr>
                        <a:t>e premio </a:t>
                      </a:r>
                      <a:r>
                        <a:rPr lang="it-IT" sz="900" dirty="0" smtClean="0">
                          <a:latin typeface="Times New Roman" pitchFamily="18" charset="0"/>
                          <a:ea typeface="Calibri"/>
                          <a:cs typeface="Times New Roman" pitchFamily="18" charset="0"/>
                        </a:rPr>
                        <a:t>nobel</a:t>
                      </a: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r>
                        <a:rPr lang="it-IT" sz="900" dirty="0" smtClean="0">
                          <a:latin typeface="Times New Roman" pitchFamily="18" charset="0"/>
                          <a:ea typeface="Calibri"/>
                          <a:cs typeface="Times New Roman" pitchFamily="18" charset="0"/>
                        </a:rPr>
                        <a:t>Il </a:t>
                      </a:r>
                      <a:r>
                        <a:rPr lang="it-IT" sz="900" dirty="0">
                          <a:latin typeface="Times New Roman" pitchFamily="18" charset="0"/>
                          <a:ea typeface="Calibri"/>
                          <a:cs typeface="Times New Roman" pitchFamily="18" charset="0"/>
                        </a:rPr>
                        <a:t>coraggio delle piccole e grandi donne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0" dirty="0">
                          <a:latin typeface="Times New Roman" pitchFamily="18" charset="0"/>
                          <a:ea typeface="Calibri"/>
                          <a:cs typeface="Times New Roman" pitchFamily="18" charset="0"/>
                        </a:rPr>
                        <a:t>IC 4 CENTO</a:t>
                      </a:r>
                    </a:p>
                    <a:p>
                      <a:pPr algn="l">
                        <a:lnSpc>
                          <a:spcPct val="115000"/>
                        </a:lnSpc>
                        <a:spcAft>
                          <a:spcPts val="0"/>
                        </a:spcAft>
                      </a:pPr>
                      <a:r>
                        <a:rPr lang="it-IT" sz="900" b="0" dirty="0">
                          <a:latin typeface="Times New Roman" pitchFamily="18" charset="0"/>
                          <a:ea typeface="Calibri"/>
                          <a:cs typeface="Times New Roman" pitchFamily="18" charset="0"/>
                        </a:rPr>
                        <a:t>Classe 1</a:t>
                      </a:r>
                      <a:r>
                        <a:rPr lang="it-IT" sz="900" b="0" dirty="0" smtClean="0">
                          <a:latin typeface="Times New Roman" pitchFamily="18" charset="0"/>
                          <a:ea typeface="Calibri"/>
                          <a:cs typeface="Times New Roman" pitchFamily="18" charset="0"/>
                        </a:rPr>
                        <a:t>°</a:t>
                      </a:r>
                    </a:p>
                    <a:p>
                      <a:pPr algn="l">
                        <a:lnSpc>
                          <a:spcPct val="115000"/>
                        </a:lnSpc>
                        <a:spcAft>
                          <a:spcPts val="0"/>
                        </a:spcAft>
                      </a:pPr>
                      <a:endParaRPr lang="it-IT" sz="900" b="0" dirty="0">
                        <a:latin typeface="Times New Roman" pitchFamily="18" charset="0"/>
                        <a:ea typeface="Calibri"/>
                        <a:cs typeface="Times New Roman" pitchFamily="18" charset="0"/>
                      </a:endParaRPr>
                    </a:p>
                    <a:p>
                      <a:pPr algn="l">
                        <a:lnSpc>
                          <a:spcPct val="115000"/>
                        </a:lnSpc>
                        <a:spcAft>
                          <a:spcPts val="0"/>
                        </a:spcAft>
                      </a:pPr>
                      <a:r>
                        <a:rPr lang="it-IT" sz="900" b="0" dirty="0">
                          <a:latin typeface="Times New Roman" pitchFamily="18" charset="0"/>
                          <a:ea typeface="Calibri"/>
                          <a:cs typeface="Times New Roman" pitchFamily="18" charset="0"/>
                        </a:rPr>
                        <a:t>Classe 2</a:t>
                      </a:r>
                      <a:r>
                        <a:rPr lang="it-IT" sz="900" b="0" dirty="0" smtClean="0">
                          <a:latin typeface="Times New Roman" pitchFamily="18" charset="0"/>
                          <a:ea typeface="Calibri"/>
                          <a:cs typeface="Times New Roman" pitchFamily="18" charset="0"/>
                        </a:rPr>
                        <a:t>°</a:t>
                      </a:r>
                    </a:p>
                    <a:p>
                      <a:pPr algn="l">
                        <a:lnSpc>
                          <a:spcPct val="115000"/>
                        </a:lnSpc>
                        <a:spcAft>
                          <a:spcPts val="0"/>
                        </a:spcAft>
                      </a:pPr>
                      <a:endParaRPr lang="it-IT" sz="900" b="0" dirty="0">
                        <a:latin typeface="Times New Roman" pitchFamily="18" charset="0"/>
                        <a:ea typeface="Calibri"/>
                        <a:cs typeface="Times New Roman" pitchFamily="18" charset="0"/>
                      </a:endParaRPr>
                    </a:p>
                    <a:p>
                      <a:pPr algn="l">
                        <a:lnSpc>
                          <a:spcPct val="115000"/>
                        </a:lnSpc>
                        <a:spcAft>
                          <a:spcPts val="0"/>
                        </a:spcAft>
                      </a:pPr>
                      <a:r>
                        <a:rPr lang="it-IT" sz="900" b="0" dirty="0">
                          <a:latin typeface="Times New Roman" pitchFamily="18" charset="0"/>
                          <a:ea typeface="Calibri"/>
                          <a:cs typeface="Times New Roman" pitchFamily="18" charset="0"/>
                        </a:rPr>
                        <a:t>Classe 3</a:t>
                      </a:r>
                      <a:r>
                        <a:rPr lang="it-IT" sz="900" b="0" dirty="0" smtClean="0">
                          <a:latin typeface="Times New Roman" pitchFamily="18" charset="0"/>
                          <a:ea typeface="Calibri"/>
                          <a:cs typeface="Times New Roman" pitchFamily="18" charset="0"/>
                        </a:rPr>
                        <a:t>°</a:t>
                      </a:r>
                    </a:p>
                    <a:p>
                      <a:pPr algn="l">
                        <a:lnSpc>
                          <a:spcPct val="115000"/>
                        </a:lnSpc>
                        <a:spcAft>
                          <a:spcPts val="0"/>
                        </a:spcAft>
                      </a:pPr>
                      <a:endParaRPr lang="it-IT" sz="900" b="0" dirty="0" smtClean="0">
                        <a:latin typeface="Times New Roman" pitchFamily="18" charset="0"/>
                        <a:ea typeface="Calibri"/>
                        <a:cs typeface="Times New Roman" pitchFamily="18" charset="0"/>
                      </a:endParaRPr>
                    </a:p>
                    <a:p>
                      <a:pPr algn="l">
                        <a:lnSpc>
                          <a:spcPct val="115000"/>
                        </a:lnSpc>
                        <a:spcAft>
                          <a:spcPts val="0"/>
                        </a:spcAft>
                      </a:pPr>
                      <a:endParaRPr lang="it-IT" sz="900" b="0" dirty="0">
                        <a:latin typeface="Times New Roman" pitchFamily="18" charset="0"/>
                        <a:ea typeface="Calibri"/>
                        <a:cs typeface="Times New Roman" pitchFamily="18" charset="0"/>
                      </a:endParaRPr>
                    </a:p>
                    <a:p>
                      <a:pPr algn="l">
                        <a:lnSpc>
                          <a:spcPct val="115000"/>
                        </a:lnSpc>
                        <a:spcAft>
                          <a:spcPts val="0"/>
                        </a:spcAft>
                      </a:pPr>
                      <a:r>
                        <a:rPr lang="it-IT" sz="900" b="0" dirty="0">
                          <a:latin typeface="Times New Roman" pitchFamily="18" charset="0"/>
                          <a:ea typeface="Calibri"/>
                          <a:cs typeface="Times New Roman" pitchFamily="18" charset="0"/>
                        </a:rPr>
                        <a:t>Classe 4°</a:t>
                      </a:r>
                    </a:p>
                    <a:p>
                      <a:pPr algn="l">
                        <a:lnSpc>
                          <a:spcPct val="115000"/>
                        </a:lnSpc>
                        <a:spcAft>
                          <a:spcPts val="0"/>
                        </a:spcAft>
                      </a:pPr>
                      <a:endParaRPr lang="it-IT" sz="900" b="0" dirty="0" smtClean="0">
                        <a:latin typeface="Times New Roman" pitchFamily="18" charset="0"/>
                        <a:ea typeface="Calibri"/>
                        <a:cs typeface="Times New Roman" pitchFamily="18" charset="0"/>
                      </a:endParaRPr>
                    </a:p>
                    <a:p>
                      <a:pPr algn="l">
                        <a:lnSpc>
                          <a:spcPct val="115000"/>
                        </a:lnSpc>
                        <a:spcAft>
                          <a:spcPts val="0"/>
                        </a:spcAft>
                      </a:pPr>
                      <a:r>
                        <a:rPr lang="it-IT" sz="900" b="0" dirty="0" smtClean="0">
                          <a:latin typeface="Times New Roman" pitchFamily="18" charset="0"/>
                          <a:ea typeface="Calibri"/>
                          <a:cs typeface="Times New Roman" pitchFamily="18" charset="0"/>
                        </a:rPr>
                        <a:t>Classe </a:t>
                      </a:r>
                      <a:r>
                        <a:rPr lang="it-IT" sz="900" b="0" dirty="0">
                          <a:latin typeface="Times New Roman" pitchFamily="18" charset="0"/>
                          <a:ea typeface="Calibri"/>
                          <a:cs typeface="Times New Roman" pitchFamily="18" charset="0"/>
                        </a:rPr>
                        <a:t>5</a:t>
                      </a:r>
                      <a:r>
                        <a:rPr lang="it-IT" sz="900" b="0" dirty="0" smtClean="0">
                          <a:latin typeface="Times New Roman" pitchFamily="18" charset="0"/>
                          <a:ea typeface="Calibri"/>
                          <a:cs typeface="Times New Roman" pitchFamily="18" charset="0"/>
                        </a:rPr>
                        <a:t>^</a:t>
                      </a:r>
                    </a:p>
                    <a:p>
                      <a:pPr algn="l">
                        <a:lnSpc>
                          <a:spcPct val="115000"/>
                        </a:lnSpc>
                        <a:spcAft>
                          <a:spcPts val="0"/>
                        </a:spcAft>
                      </a:pPr>
                      <a:endParaRPr lang="it-IT" sz="900" b="0" dirty="0" smtClean="0">
                        <a:latin typeface="Times New Roman" pitchFamily="18" charset="0"/>
                        <a:ea typeface="Calibri"/>
                        <a:cs typeface="Times New Roman" pitchFamily="18" charset="0"/>
                      </a:endParaRPr>
                    </a:p>
                    <a:p>
                      <a:pPr algn="l">
                        <a:lnSpc>
                          <a:spcPct val="115000"/>
                        </a:lnSpc>
                        <a:spcAft>
                          <a:spcPts val="0"/>
                        </a:spcAft>
                      </a:pPr>
                      <a:r>
                        <a:rPr lang="it-IT" sz="900" b="0" dirty="0" smtClean="0">
                          <a:latin typeface="Times New Roman" pitchFamily="18" charset="0"/>
                          <a:ea typeface="Calibri"/>
                          <a:cs typeface="Times New Roman" pitchFamily="18" charset="0"/>
                        </a:rPr>
                        <a:t>classe </a:t>
                      </a:r>
                      <a:r>
                        <a:rPr lang="it-IT" sz="900" b="0" dirty="0">
                          <a:latin typeface="Times New Roman" pitchFamily="18" charset="0"/>
                          <a:ea typeface="Calibri"/>
                          <a:cs typeface="Times New Roman" pitchFamily="18" charset="0"/>
                        </a:rPr>
                        <a:t>1</a:t>
                      </a:r>
                      <a:r>
                        <a:rPr lang="it-IT" sz="900" b="0" dirty="0" smtClean="0">
                          <a:latin typeface="Times New Roman" pitchFamily="18" charset="0"/>
                          <a:ea typeface="Calibri"/>
                          <a:cs typeface="Times New Roman" pitchFamily="18" charset="0"/>
                        </a:rPr>
                        <a:t>^</a:t>
                      </a:r>
                    </a:p>
                    <a:p>
                      <a:pPr algn="l">
                        <a:lnSpc>
                          <a:spcPct val="115000"/>
                        </a:lnSpc>
                        <a:spcAft>
                          <a:spcPts val="0"/>
                        </a:spcAft>
                      </a:pPr>
                      <a:r>
                        <a:rPr lang="it-IT" sz="900" b="0" dirty="0" smtClean="0">
                          <a:latin typeface="Times New Roman" pitchFamily="18" charset="0"/>
                          <a:ea typeface="Calibri"/>
                          <a:cs typeface="Times New Roman" pitchFamily="18" charset="0"/>
                        </a:rPr>
                        <a:t>classe </a:t>
                      </a:r>
                      <a:r>
                        <a:rPr lang="it-IT" sz="900" b="0" dirty="0">
                          <a:latin typeface="Times New Roman" pitchFamily="18" charset="0"/>
                          <a:ea typeface="Calibri"/>
                          <a:cs typeface="Times New Roman" pitchFamily="18" charset="0"/>
                        </a:rPr>
                        <a:t>2^</a:t>
                      </a:r>
                    </a:p>
                    <a:p>
                      <a:pPr algn="l">
                        <a:lnSpc>
                          <a:spcPct val="115000"/>
                        </a:lnSpc>
                        <a:spcAft>
                          <a:spcPts val="0"/>
                        </a:spcAft>
                      </a:pPr>
                      <a:r>
                        <a:rPr lang="it-IT" sz="900" b="0" dirty="0">
                          <a:latin typeface="Times New Roman" pitchFamily="18" charset="0"/>
                          <a:ea typeface="Calibri"/>
                          <a:cs typeface="Times New Roman" pitchFamily="18" charset="0"/>
                        </a:rPr>
                        <a:t>classe 4^</a:t>
                      </a:r>
                    </a:p>
                    <a:p>
                      <a:pPr algn="l">
                        <a:lnSpc>
                          <a:spcPct val="115000"/>
                        </a:lnSpc>
                        <a:spcAft>
                          <a:spcPts val="0"/>
                        </a:spcAft>
                      </a:pPr>
                      <a:r>
                        <a:rPr lang="it-IT" sz="900" b="0" dirty="0">
                          <a:latin typeface="Times New Roman" pitchFamily="18" charset="0"/>
                          <a:ea typeface="Calibri"/>
                          <a:cs typeface="Times New Roman" pitchFamily="18" charset="0"/>
                        </a:rPr>
                        <a:t>classe 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Settimana </a:t>
                      </a:r>
                      <a:r>
                        <a:rPr lang="it-IT" sz="900" dirty="0">
                          <a:latin typeface="Times New Roman" pitchFamily="18" charset="0"/>
                          <a:ea typeface="Calibri"/>
                          <a:cs typeface="Times New Roman" pitchFamily="18" charset="0"/>
                        </a:rPr>
                        <a:t>2-6 </a:t>
                      </a:r>
                      <a:r>
                        <a:rPr lang="it-IT" sz="900" dirty="0" smtClean="0">
                          <a:latin typeface="Times New Roman" pitchFamily="18" charset="0"/>
                          <a:ea typeface="Calibri"/>
                          <a:cs typeface="Times New Roman" pitchFamily="18" charset="0"/>
                        </a:rPr>
                        <a:t>marzo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per </a:t>
                      </a:r>
                      <a:r>
                        <a:rPr lang="it-IT" sz="900" dirty="0">
                          <a:latin typeface="Times New Roman" pitchFamily="18" charset="0"/>
                          <a:ea typeface="Calibri"/>
                          <a:cs typeface="Times New Roman" pitchFamily="18" charset="0"/>
                        </a:rPr>
                        <a:t>tutti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RENO </a:t>
                      </a:r>
                      <a:r>
                        <a:rPr lang="it-IT" sz="900" dirty="0">
                          <a:latin typeface="Times New Roman" pitchFamily="18" charset="0"/>
                          <a:ea typeface="Calibri"/>
                          <a:cs typeface="Times New Roman" pitchFamily="18" charset="0"/>
                        </a:rPr>
                        <a:t>CENTESE</a:t>
                      </a: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smtClean="0">
                        <a:latin typeface="Times New Roman" pitchFamily="18" charset="0"/>
                        <a:ea typeface="Calibri"/>
                        <a:cs typeface="Times New Roman" pitchFamily="18" charset="0"/>
                      </a:endParaRPr>
                    </a:p>
                    <a:p>
                      <a:pPr algn="l">
                        <a:lnSpc>
                          <a:spcPct val="115000"/>
                        </a:lnSpc>
                        <a:spcAft>
                          <a:spcPts val="0"/>
                        </a:spcAft>
                      </a:pPr>
                      <a:r>
                        <a:rPr lang="it-IT" sz="900" dirty="0" smtClean="0">
                          <a:latin typeface="Times New Roman" pitchFamily="18" charset="0"/>
                          <a:ea typeface="Calibri"/>
                          <a:cs typeface="Times New Roman" pitchFamily="18" charset="0"/>
                        </a:rPr>
                        <a:t>CORPORENO</a:t>
                      </a: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31</a:t>
            </a:fld>
            <a:endParaRPr lang="it-IT"/>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332656"/>
          <a:ext cx="8496942" cy="5602918"/>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87">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165-Conversazione </a:t>
                      </a:r>
                      <a:r>
                        <a:rPr lang="it-IT" sz="900" dirty="0">
                          <a:latin typeface="Times New Roman" pitchFamily="18" charset="0"/>
                          <a:ea typeface="Calibri"/>
                          <a:cs typeface="Times New Roman" pitchFamily="18" charset="0"/>
                        </a:rPr>
                        <a:t>guidata per invitare i bambini a riflettere sull'importanza delle donne nella società. Realizzazione di bandierine da appendere in classe</a:t>
                      </a:r>
                    </a:p>
                    <a:p>
                      <a:pPr algn="l">
                        <a:lnSpc>
                          <a:spcPct val="115000"/>
                        </a:lnSpc>
                        <a:spcAft>
                          <a:spcPts val="0"/>
                        </a:spcAft>
                      </a:pPr>
                      <a:r>
                        <a:rPr lang="it-IT" sz="900" dirty="0">
                          <a:latin typeface="Times New Roman" pitchFamily="18" charset="0"/>
                          <a:ea typeface="Calibri"/>
                          <a:cs typeface="Times New Roman" pitchFamily="18" charset="0"/>
                        </a:rPr>
                        <a:t>Visione del film </a:t>
                      </a:r>
                      <a:r>
                        <a:rPr lang="it-IT" sz="900" dirty="0" err="1">
                          <a:latin typeface="Times New Roman" pitchFamily="18" charset="0"/>
                          <a:ea typeface="Calibri"/>
                          <a:cs typeface="Times New Roman" pitchFamily="18" charset="0"/>
                        </a:rPr>
                        <a:t>Encanto</a:t>
                      </a:r>
                      <a:r>
                        <a:rPr lang="it-IT" sz="900" dirty="0">
                          <a:latin typeface="Times New Roman" pitchFamily="18" charset="0"/>
                          <a:ea typeface="Calibri"/>
                          <a:cs typeface="Times New Roman" pitchFamily="18" charset="0"/>
                        </a:rPr>
                        <a:t>.</a:t>
                      </a:r>
                    </a:p>
                    <a:p>
                      <a:pPr algn="l">
                        <a:lnSpc>
                          <a:spcPct val="115000"/>
                        </a:lnSpc>
                        <a:spcAft>
                          <a:spcPts val="0"/>
                        </a:spcAft>
                      </a:pPr>
                      <a:r>
                        <a:rPr lang="it-IT" sz="900" dirty="0">
                          <a:latin typeface="Times New Roman" pitchFamily="18" charset="0"/>
                          <a:ea typeface="Calibri"/>
                          <a:cs typeface="Times New Roman" pitchFamily="18" charset="0"/>
                        </a:rPr>
                        <a:t>Attraverso la visione e il personaggio di </a:t>
                      </a:r>
                      <a:r>
                        <a:rPr lang="it-IT" sz="900" dirty="0" err="1">
                          <a:latin typeface="Times New Roman" pitchFamily="18" charset="0"/>
                          <a:ea typeface="Calibri"/>
                          <a:cs typeface="Times New Roman" pitchFamily="18" charset="0"/>
                        </a:rPr>
                        <a:t>Mirabel</a:t>
                      </a:r>
                      <a:r>
                        <a:rPr lang="it-IT" sz="900" dirty="0">
                          <a:latin typeface="Times New Roman" pitchFamily="18" charset="0"/>
                          <a:ea typeface="Calibri"/>
                          <a:cs typeface="Times New Roman" pitchFamily="18" charset="0"/>
                        </a:rPr>
                        <a:t> </a:t>
                      </a:r>
                      <a:r>
                        <a:rPr lang="it-IT" sz="900" dirty="0" err="1">
                          <a:latin typeface="Times New Roman" pitchFamily="18" charset="0"/>
                          <a:ea typeface="Calibri"/>
                          <a:cs typeface="Times New Roman" pitchFamily="18" charset="0"/>
                        </a:rPr>
                        <a:t>Madrigal</a:t>
                      </a:r>
                      <a:r>
                        <a:rPr lang="it-IT" sz="900" dirty="0">
                          <a:latin typeface="Times New Roman" pitchFamily="18" charset="0"/>
                          <a:ea typeface="Calibri"/>
                          <a:cs typeface="Times New Roman" pitchFamily="18" charset="0"/>
                        </a:rPr>
                        <a:t>, si rifletterà sul valore unico di ciascuno, sull’importanza dell’accettazione di sé e sul rispetto dei talenti e delle fragilità di ogni persona. Seguirà un’attività di rielaborazione per valorizzare le qualità individuali e promuovere autostima, empatia e rispetto reciproco.</a:t>
                      </a:r>
                    </a:p>
                    <a:p>
                      <a:pPr algn="l">
                        <a:lnSpc>
                          <a:spcPct val="115000"/>
                        </a:lnSpc>
                        <a:spcAft>
                          <a:spcPts val="0"/>
                        </a:spcAft>
                      </a:pPr>
                      <a:r>
                        <a:rPr lang="it-IT" sz="900" dirty="0">
                          <a:latin typeface="Times New Roman" pitchFamily="18" charset="0"/>
                          <a:ea typeface="Calibri"/>
                          <a:cs typeface="Times New Roman" pitchFamily="18" charset="0"/>
                        </a:rPr>
                        <a:t>Attività legata al tema delle donne scienziate (video, lettura e attività sul </a:t>
                      </a:r>
                      <a:r>
                        <a:rPr lang="it-IT" sz="900" dirty="0" err="1">
                          <a:latin typeface="Times New Roman" pitchFamily="18" charset="0"/>
                          <a:ea typeface="Calibri"/>
                          <a:cs typeface="Times New Roman" pitchFamily="18" charset="0"/>
                        </a:rPr>
                        <a:t>quad</a:t>
                      </a:r>
                      <a:r>
                        <a:rPr lang="it-IT" sz="900" dirty="0">
                          <a:latin typeface="Times New Roman" pitchFamily="18" charset="0"/>
                          <a:ea typeface="Calibri"/>
                          <a:cs typeface="Times New Roman" pitchFamily="18" charset="0"/>
                        </a:rPr>
                        <a:t>).</a:t>
                      </a:r>
                    </a:p>
                    <a:p>
                      <a:pPr algn="l">
                        <a:lnSpc>
                          <a:spcPct val="115000"/>
                        </a:lnSpc>
                        <a:spcAft>
                          <a:spcPts val="0"/>
                        </a:spcAft>
                      </a:pPr>
                      <a:r>
                        <a:rPr lang="it-IT" sz="900" dirty="0">
                          <a:latin typeface="Times New Roman" pitchFamily="18" charset="0"/>
                          <a:ea typeface="Calibri"/>
                          <a:cs typeface="Times New Roman" pitchFamily="18" charset="0"/>
                        </a:rPr>
                        <a:t>Il giro del mondo insieme alle donne che hanno fatto la storia. Riflessioni e attività </a:t>
                      </a:r>
                      <a:r>
                        <a:rPr lang="it-IT" sz="900" dirty="0" err="1" smtClean="0">
                          <a:latin typeface="Times New Roman" pitchFamily="18" charset="0"/>
                          <a:ea typeface="Calibri"/>
                          <a:cs typeface="Times New Roman" pitchFamily="18" charset="0"/>
                        </a:rPr>
                        <a:t>laboratoriale</a:t>
                      </a: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Titolo </a:t>
                      </a:r>
                      <a:r>
                        <a:rPr lang="it-IT" sz="900" dirty="0">
                          <a:latin typeface="Times New Roman" pitchFamily="18" charset="0"/>
                          <a:ea typeface="Calibri"/>
                          <a:cs typeface="Times New Roman" pitchFamily="18" charset="0"/>
                        </a:rPr>
                        <a:t>unico</a:t>
                      </a:r>
                    </a:p>
                    <a:p>
                      <a:pPr algn="l">
                        <a:lnSpc>
                          <a:spcPct val="115000"/>
                        </a:lnSpc>
                        <a:spcAft>
                          <a:spcPts val="0"/>
                        </a:spcAft>
                      </a:pPr>
                      <a:r>
                        <a:rPr lang="it-IT" sz="900" dirty="0">
                          <a:latin typeface="Times New Roman" pitchFamily="18" charset="0"/>
                          <a:ea typeface="Calibri"/>
                          <a:cs typeface="Times New Roman" pitchFamily="18" charset="0"/>
                        </a:rPr>
                        <a:t>Donne che ispirano, bambini che crescono.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a:latin typeface="Times New Roman" pitchFamily="18" charset="0"/>
                          <a:ea typeface="Calibri"/>
                          <a:cs typeface="Times New Roman" pitchFamily="18" charset="0"/>
                        </a:rPr>
                        <a:t>IC 4 CENTO</a:t>
                      </a:r>
                      <a:endParaRPr lang="it-IT" sz="900" dirty="0">
                        <a:latin typeface="Times New Roman" pitchFamily="18" charset="0"/>
                        <a:ea typeface="Calibri"/>
                        <a:cs typeface="Times New Roman" pitchFamily="18" charset="0"/>
                      </a:endParaRPr>
                    </a:p>
                    <a:p>
                      <a:pPr algn="l">
                        <a:lnSpc>
                          <a:spcPct val="115000"/>
                        </a:lnSpc>
                        <a:spcAft>
                          <a:spcPts val="0"/>
                        </a:spcAft>
                      </a:pPr>
                      <a:r>
                        <a:rPr lang="it-IT" sz="900" dirty="0">
                          <a:latin typeface="Times New Roman" pitchFamily="18" charset="0"/>
                          <a:ea typeface="Calibri"/>
                          <a:cs typeface="Times New Roman" pitchFamily="18" charset="0"/>
                        </a:rPr>
                        <a:t>classe 1^</a:t>
                      </a:r>
                    </a:p>
                    <a:p>
                      <a:pPr algn="l">
                        <a:lnSpc>
                          <a:spcPct val="115000"/>
                        </a:lnSpc>
                        <a:spcAft>
                          <a:spcPts val="0"/>
                        </a:spcAft>
                      </a:pPr>
                      <a:r>
                        <a:rPr lang="it-IT" sz="900" dirty="0">
                          <a:latin typeface="Times New Roman" pitchFamily="18" charset="0"/>
                          <a:ea typeface="Calibri"/>
                          <a:cs typeface="Times New Roman" pitchFamily="18" charset="0"/>
                        </a:rPr>
                        <a:t>classe 2^ e 3^</a:t>
                      </a:r>
                    </a:p>
                    <a:p>
                      <a:pPr algn="l">
                        <a:lnSpc>
                          <a:spcPct val="115000"/>
                        </a:lnSpc>
                        <a:spcAft>
                          <a:spcPts val="0"/>
                        </a:spcAft>
                      </a:pPr>
                      <a:r>
                        <a:rPr lang="it-IT" sz="900" dirty="0">
                          <a:latin typeface="Times New Roman" pitchFamily="18" charset="0"/>
                          <a:ea typeface="Calibri"/>
                          <a:cs typeface="Times New Roman" pitchFamily="18" charset="0"/>
                        </a:rPr>
                        <a:t>classe 4^</a:t>
                      </a:r>
                    </a:p>
                    <a:p>
                      <a:pPr algn="l">
                        <a:lnSpc>
                          <a:spcPct val="115000"/>
                        </a:lnSpc>
                        <a:spcAft>
                          <a:spcPts val="0"/>
                        </a:spcAft>
                      </a:pPr>
                      <a:r>
                        <a:rPr lang="it-IT" sz="900" dirty="0">
                          <a:latin typeface="Times New Roman" pitchFamily="18" charset="0"/>
                          <a:ea typeface="Calibri"/>
                          <a:cs typeface="Times New Roman" pitchFamily="18" charset="0"/>
                        </a:rPr>
                        <a:t>classe 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it-IT" sz="900" kern="1200" dirty="0" smtClean="0">
                          <a:solidFill>
                            <a:schemeClr val="tx1"/>
                          </a:solidFill>
                          <a:latin typeface="Times New Roman" pitchFamily="18" charset="0"/>
                          <a:ea typeface="+mn-ea"/>
                          <a:cs typeface="Times New Roman" pitchFamily="18" charset="0"/>
                        </a:rPr>
                        <a:t>Dal 2 al 6</a:t>
                      </a:r>
                    </a:p>
                    <a:p>
                      <a:pPr algn="l"/>
                      <a:r>
                        <a:rPr lang="it-IT" sz="900" kern="1200" dirty="0" smtClean="0">
                          <a:solidFill>
                            <a:schemeClr val="tx1"/>
                          </a:solidFill>
                          <a:latin typeface="Times New Roman" pitchFamily="18" charset="0"/>
                          <a:ea typeface="+mn-ea"/>
                          <a:cs typeface="Times New Roman" pitchFamily="18" charset="0"/>
                        </a:rPr>
                        <a:t> marzo 2026</a:t>
                      </a:r>
                    </a:p>
                    <a:p>
                      <a:pPr algn="l"/>
                      <a:endParaRPr lang="it-IT" sz="9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it-IT" sz="900" kern="1200" dirty="0" smtClean="0">
                          <a:solidFill>
                            <a:schemeClr val="tx1"/>
                          </a:solidFill>
                          <a:latin typeface="Times New Roman" pitchFamily="18" charset="0"/>
                          <a:ea typeface="+mn-ea"/>
                          <a:cs typeface="Times New Roman" pitchFamily="18" charset="0"/>
                        </a:rPr>
                        <a:t>CASUMARO</a:t>
                      </a:r>
                      <a:endParaRPr lang="it-IT" sz="9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kern="1200" dirty="0" smtClean="0">
                          <a:solidFill>
                            <a:schemeClr val="tx1"/>
                          </a:solidFill>
                          <a:latin typeface="Times New Roman" pitchFamily="18" charset="0"/>
                          <a:ea typeface="+mn-ea"/>
                          <a:cs typeface="Times New Roman" pitchFamily="18" charset="0"/>
                        </a:rPr>
                        <a:t>166-Attività legate alla figura dell’astronauta italiana</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kern="1200" dirty="0" err="1" smtClean="0">
                          <a:solidFill>
                            <a:schemeClr val="tx1"/>
                          </a:solidFill>
                          <a:latin typeface="Times New Roman" pitchFamily="18" charset="0"/>
                          <a:ea typeface="+mn-ea"/>
                          <a:cs typeface="Times New Roman" pitchFamily="18" charset="0"/>
                        </a:rPr>
                        <a:t>Samanta</a:t>
                      </a:r>
                      <a:r>
                        <a:rPr lang="it-IT" sz="900" kern="1200" dirty="0" smtClean="0">
                          <a:solidFill>
                            <a:schemeClr val="tx1"/>
                          </a:solidFill>
                          <a:latin typeface="Times New Roman" pitchFamily="18" charset="0"/>
                          <a:ea typeface="+mn-ea"/>
                          <a:cs typeface="Times New Roman" pitchFamily="18" charset="0"/>
                        </a:rPr>
                        <a:t> </a:t>
                      </a:r>
                      <a:r>
                        <a:rPr lang="it-IT" sz="900" kern="1200" dirty="0" err="1" smtClean="0">
                          <a:solidFill>
                            <a:schemeClr val="tx1"/>
                          </a:solidFill>
                          <a:latin typeface="Times New Roman" pitchFamily="18" charset="0"/>
                          <a:ea typeface="+mn-ea"/>
                          <a:cs typeface="Times New Roman" pitchFamily="18" charset="0"/>
                        </a:rPr>
                        <a:t>Cristoforetti</a:t>
                      </a:r>
                      <a:endParaRPr lang="it-IT" sz="900" kern="1200" dirty="0" smtClean="0">
                        <a:solidFill>
                          <a:schemeClr val="tx1"/>
                        </a:solidFill>
                        <a:latin typeface="Times New Roman" pitchFamily="18" charset="0"/>
                        <a:ea typeface="+mn-ea"/>
                        <a:cs typeface="Times New Roman" pitchFamily="18" charset="0"/>
                      </a:endParaRP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it-IT" sz="900" b="1" kern="1200" dirty="0" smtClean="0">
                          <a:solidFill>
                            <a:schemeClr val="tx1"/>
                          </a:solidFill>
                          <a:latin typeface="Times New Roman" pitchFamily="18" charset="0"/>
                          <a:ea typeface="+mn-ea"/>
                          <a:cs typeface="Times New Roman" pitchFamily="18" charset="0"/>
                        </a:rPr>
                        <a:t>IC 4 CENTO</a:t>
                      </a:r>
                      <a:endParaRPr lang="it-IT" sz="900" kern="1200" dirty="0" smtClean="0">
                        <a:solidFill>
                          <a:schemeClr val="tx1"/>
                        </a:solidFill>
                        <a:latin typeface="Times New Roman" pitchFamily="18" charset="0"/>
                        <a:ea typeface="+mn-ea"/>
                        <a:cs typeface="Times New Roman" pitchFamily="18" charset="0"/>
                      </a:endParaRPr>
                    </a:p>
                    <a:p>
                      <a:r>
                        <a:rPr lang="it-IT" sz="900" kern="1200" dirty="0" smtClean="0">
                          <a:solidFill>
                            <a:schemeClr val="tx1"/>
                          </a:solidFill>
                          <a:latin typeface="Times New Roman" pitchFamily="18" charset="0"/>
                          <a:ea typeface="+mn-ea"/>
                          <a:cs typeface="Times New Roman" pitchFamily="18" charset="0"/>
                        </a:rPr>
                        <a:t>cl.1^- cl.2^</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kern="1200" dirty="0" smtClean="0">
                          <a:solidFill>
                            <a:schemeClr val="tx1"/>
                          </a:solidFill>
                          <a:latin typeface="Times New Roman" pitchFamily="18" charset="0"/>
                          <a:ea typeface="+mn-ea"/>
                          <a:cs typeface="Times New Roman" pitchFamily="18" charset="0"/>
                        </a:rPr>
                        <a:t>Dal 2 al 6 Marzo 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kern="1200" dirty="0" smtClean="0">
                          <a:solidFill>
                            <a:schemeClr val="tx1"/>
                          </a:solidFill>
                          <a:latin typeface="Times New Roman" pitchFamily="18" charset="0"/>
                          <a:ea typeface="+mn-ea"/>
                          <a:cs typeface="Times New Roman" pitchFamily="18" charset="0"/>
                        </a:rPr>
                        <a:t>XII MORELLI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900" kern="1200" dirty="0" smtClean="0">
                          <a:solidFill>
                            <a:schemeClr val="tx1"/>
                          </a:solidFill>
                          <a:latin typeface="Times New Roman" pitchFamily="18" charset="0"/>
                          <a:ea typeface="+mn-ea"/>
                          <a:cs typeface="Times New Roman" pitchFamily="18" charset="0"/>
                        </a:rPr>
                        <a:t>167-Comprensione del testo in lingua e risposta a domande in lingua</a:t>
                      </a:r>
                    </a:p>
                    <a:p>
                      <a:endParaRPr lang="it-IT" sz="900" dirty="0">
                        <a:latin typeface="Times New Roman" pitchFamily="18" charset="0"/>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900" kern="1200" dirty="0" smtClean="0">
                          <a:solidFill>
                            <a:schemeClr val="tx1"/>
                          </a:solidFill>
                          <a:latin typeface="Times New Roman" pitchFamily="18" charset="0"/>
                          <a:ea typeface="+mn-ea"/>
                          <a:cs typeface="Times New Roman" pitchFamily="18" charset="0"/>
                        </a:rPr>
                        <a:t>Comprensione del testo in lingua e risposta a domande in lingua</a:t>
                      </a:r>
                    </a:p>
                    <a:p>
                      <a:endParaRPr lang="it-IT" sz="900" dirty="0">
                        <a:latin typeface="Times New Roman" pitchFamily="18" charset="0"/>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900" b="1" kern="1200" dirty="0" smtClean="0">
                          <a:solidFill>
                            <a:schemeClr val="tx1"/>
                          </a:solidFill>
                          <a:latin typeface="Times New Roman" pitchFamily="18" charset="0"/>
                          <a:ea typeface="+mn-ea"/>
                          <a:cs typeface="Times New Roman" pitchFamily="18" charset="0"/>
                        </a:rPr>
                        <a:t>IC 4 CENTO</a:t>
                      </a:r>
                      <a:endParaRPr lang="it-IT" sz="900" kern="1200" dirty="0" smtClean="0">
                        <a:solidFill>
                          <a:schemeClr val="tx1"/>
                        </a:solidFill>
                        <a:latin typeface="Times New Roman" pitchFamily="18" charset="0"/>
                        <a:ea typeface="+mn-ea"/>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it-IT" sz="900" kern="1200" dirty="0" smtClean="0">
                          <a:solidFill>
                            <a:schemeClr val="tx1"/>
                          </a:solidFill>
                          <a:latin typeface="Times New Roman" pitchFamily="18" charset="0"/>
                          <a:ea typeface="+mn-ea"/>
                          <a:cs typeface="Times New Roman" pitchFamily="18" charset="0"/>
                        </a:rPr>
                        <a:t>cl.3^</a:t>
                      </a:r>
                    </a:p>
                    <a:p>
                      <a:endParaRPr lang="it-IT" sz="900" dirty="0">
                        <a:latin typeface="Times New Roman" pitchFamily="18" charset="0"/>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kern="1200" dirty="0" smtClean="0">
                          <a:solidFill>
                            <a:schemeClr val="tx1"/>
                          </a:solidFill>
                          <a:latin typeface="Times New Roman" pitchFamily="18" charset="0"/>
                          <a:ea typeface="+mn-ea"/>
                          <a:cs typeface="Times New Roman" pitchFamily="18" charset="0"/>
                        </a:rPr>
                        <a:t>Dal 2 al 6 Marzo 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kern="1200" dirty="0" smtClean="0">
                          <a:solidFill>
                            <a:schemeClr val="tx1"/>
                          </a:solidFill>
                          <a:latin typeface="Times New Roman" pitchFamily="18" charset="0"/>
                          <a:ea typeface="+mn-ea"/>
                          <a:cs typeface="Times New Roman" pitchFamily="18" charset="0"/>
                        </a:rPr>
                        <a:t>XII MORELLI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32</a:t>
            </a:fld>
            <a:endParaRPr lang="it-IT"/>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764704"/>
          <a:ext cx="8496942" cy="5142872"/>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811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kern="1200" dirty="0" smtClean="0">
                          <a:solidFill>
                            <a:schemeClr val="tx1"/>
                          </a:solidFill>
                          <a:latin typeface="Times New Roman" pitchFamily="18" charset="0"/>
                          <a:ea typeface="+mn-ea"/>
                          <a:cs typeface="Times New Roman" pitchFamily="18" charset="0"/>
                        </a:rPr>
                        <a:t>168-La figura della donna nelle civiltà antiche con particolare attenzione alla donna egizia; letture e approfondimenti sulla figura delle più importanti regine egizie</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kern="1200" dirty="0" smtClean="0">
                          <a:solidFill>
                            <a:schemeClr val="tx1"/>
                          </a:solidFill>
                          <a:latin typeface="Times New Roman" pitchFamily="18" charset="0"/>
                          <a:ea typeface="+mn-ea"/>
                          <a:cs typeface="Times New Roman" pitchFamily="18" charset="0"/>
                        </a:rPr>
                        <a:t>La donna nella storia</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1" dirty="0" smtClean="0">
                          <a:latin typeface="Times New Roman" pitchFamily="18" charset="0"/>
                          <a:ea typeface="Calibri"/>
                          <a:cs typeface="Times New Roman" pitchFamily="18" charset="0"/>
                        </a:rPr>
                        <a:t>IC 4 CENTO</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kern="1200" dirty="0" smtClean="0">
                          <a:solidFill>
                            <a:schemeClr val="tx1"/>
                          </a:solidFill>
                          <a:latin typeface="Times New Roman" pitchFamily="18" charset="0"/>
                          <a:ea typeface="+mn-ea"/>
                          <a:cs typeface="Times New Roman" pitchFamily="18" charset="0"/>
                        </a:rPr>
                        <a:t>cl.4 ^</a:t>
                      </a:r>
                    </a:p>
                    <a:p>
                      <a:pPr algn="l">
                        <a:lnSpc>
                          <a:spcPct val="115000"/>
                        </a:lnSpc>
                        <a:spcAft>
                          <a:spcPts val="0"/>
                        </a:spcAft>
                      </a:pPr>
                      <a:endParaRPr lang="it-IT" sz="900" dirty="0" smtClean="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it-IT" sz="900" kern="1200" dirty="0" smtClean="0">
                          <a:solidFill>
                            <a:schemeClr val="tx1"/>
                          </a:solidFill>
                          <a:latin typeface="Times New Roman" pitchFamily="18" charset="0"/>
                          <a:ea typeface="+mn-ea"/>
                          <a:cs typeface="Times New Roman" pitchFamily="18" charset="0"/>
                        </a:rPr>
                        <a:t>Dal 2 al 6</a:t>
                      </a:r>
                    </a:p>
                    <a:p>
                      <a:pPr algn="l"/>
                      <a:r>
                        <a:rPr lang="it-IT" sz="900" kern="1200" dirty="0" smtClean="0">
                          <a:solidFill>
                            <a:schemeClr val="tx1"/>
                          </a:solidFill>
                          <a:latin typeface="Times New Roman" pitchFamily="18" charset="0"/>
                          <a:ea typeface="+mn-ea"/>
                          <a:cs typeface="Times New Roman" pitchFamily="18" charset="0"/>
                        </a:rPr>
                        <a:t> marzo 2026</a:t>
                      </a:r>
                    </a:p>
                    <a:p>
                      <a:pPr algn="l"/>
                      <a:endParaRPr lang="it-IT" sz="9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it-IT" sz="900" kern="1200" dirty="0" smtClean="0">
                          <a:solidFill>
                            <a:schemeClr val="tx1"/>
                          </a:solidFill>
                          <a:latin typeface="Times New Roman" pitchFamily="18" charset="0"/>
                          <a:ea typeface="+mn-ea"/>
                          <a:cs typeface="Times New Roman" pitchFamily="18" charset="0"/>
                        </a:rPr>
                        <a:t>CASUMARO</a:t>
                      </a:r>
                      <a:endParaRPr lang="it-IT" sz="9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gn="l">
                        <a:lnSpc>
                          <a:spcPct val="115000"/>
                        </a:lnSpc>
                        <a:spcAft>
                          <a:spcPts val="0"/>
                        </a:spcAft>
                      </a:pPr>
                      <a:r>
                        <a:rPr lang="it-IT" sz="900" kern="1200" dirty="0" smtClean="0">
                          <a:solidFill>
                            <a:schemeClr val="tx1"/>
                          </a:solidFill>
                          <a:latin typeface="Times New Roman" pitchFamily="18" charset="0"/>
                          <a:ea typeface="+mn-ea"/>
                          <a:cs typeface="Times New Roman" pitchFamily="18" charset="0"/>
                        </a:rPr>
                        <a:t>169-Lettura e attività</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kern="1200" dirty="0" smtClean="0">
                          <a:solidFill>
                            <a:schemeClr val="tx1"/>
                          </a:solidFill>
                          <a:latin typeface="Times New Roman" pitchFamily="18" charset="0"/>
                          <a:ea typeface="+mn-ea"/>
                          <a:cs typeface="Times New Roman" pitchFamily="18" charset="0"/>
                        </a:rPr>
                        <a:t>Una madre e una figlia. Amalia </a:t>
                      </a:r>
                      <a:r>
                        <a:rPr lang="it-IT" sz="900" kern="1200" dirty="0" err="1" smtClean="0">
                          <a:solidFill>
                            <a:schemeClr val="tx1"/>
                          </a:solidFill>
                          <a:latin typeface="Times New Roman" pitchFamily="18" charset="0"/>
                          <a:ea typeface="+mn-ea"/>
                          <a:cs typeface="Times New Roman" pitchFamily="18" charset="0"/>
                        </a:rPr>
                        <a:t>Ercoli</a:t>
                      </a:r>
                      <a:r>
                        <a:rPr lang="it-IT" sz="900" kern="1200" dirty="0" smtClean="0">
                          <a:solidFill>
                            <a:schemeClr val="tx1"/>
                          </a:solidFill>
                          <a:latin typeface="Times New Roman" pitchFamily="18" charset="0"/>
                          <a:ea typeface="+mn-ea"/>
                          <a:cs typeface="Times New Roman" pitchFamily="18" charset="0"/>
                        </a:rPr>
                        <a:t> </a:t>
                      </a:r>
                      <a:r>
                        <a:rPr lang="it-IT" sz="900" kern="1200" dirty="0" err="1" smtClean="0">
                          <a:solidFill>
                            <a:schemeClr val="tx1"/>
                          </a:solidFill>
                          <a:latin typeface="Times New Roman" pitchFamily="18" charset="0"/>
                          <a:ea typeface="+mn-ea"/>
                          <a:cs typeface="Times New Roman" pitchFamily="18" charset="0"/>
                        </a:rPr>
                        <a:t>Finzi</a:t>
                      </a:r>
                      <a:r>
                        <a:rPr lang="it-IT" sz="900" kern="1200" dirty="0" smtClean="0">
                          <a:solidFill>
                            <a:schemeClr val="tx1"/>
                          </a:solidFill>
                          <a:latin typeface="Times New Roman" pitchFamily="18" charset="0"/>
                          <a:ea typeface="+mn-ea"/>
                          <a:cs typeface="Times New Roman" pitchFamily="18" charset="0"/>
                        </a:rPr>
                        <a:t> ed </a:t>
                      </a:r>
                      <a:r>
                        <a:rPr lang="it-IT" sz="900" kern="1200" dirty="0" err="1" smtClean="0">
                          <a:solidFill>
                            <a:schemeClr val="tx1"/>
                          </a:solidFill>
                          <a:latin typeface="Times New Roman" pitchFamily="18" charset="0"/>
                          <a:ea typeface="+mn-ea"/>
                          <a:cs typeface="Times New Roman" pitchFamily="18" charset="0"/>
                        </a:rPr>
                        <a:t>Elvina</a:t>
                      </a:r>
                      <a:r>
                        <a:rPr lang="it-IT" sz="900" kern="1200" dirty="0" smtClean="0">
                          <a:solidFill>
                            <a:schemeClr val="tx1"/>
                          </a:solidFill>
                          <a:latin typeface="Times New Roman" pitchFamily="18" charset="0"/>
                          <a:ea typeface="+mn-ea"/>
                          <a:cs typeface="Times New Roman" pitchFamily="18" charset="0"/>
                        </a:rPr>
                        <a:t> </a:t>
                      </a:r>
                      <a:r>
                        <a:rPr lang="it-IT" sz="900" kern="1200" dirty="0" err="1" smtClean="0">
                          <a:solidFill>
                            <a:schemeClr val="tx1"/>
                          </a:solidFill>
                          <a:latin typeface="Times New Roman" pitchFamily="18" charset="0"/>
                          <a:ea typeface="+mn-ea"/>
                          <a:cs typeface="Times New Roman" pitchFamily="18" charset="0"/>
                        </a:rPr>
                        <a:t>Finzi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it-IT" sz="900" b="1" kern="1200" dirty="0" smtClean="0">
                          <a:solidFill>
                            <a:schemeClr val="tx1"/>
                          </a:solidFill>
                          <a:latin typeface="Times New Roman" pitchFamily="18" charset="0"/>
                          <a:ea typeface="+mn-ea"/>
                          <a:cs typeface="Times New Roman" pitchFamily="18" charset="0"/>
                        </a:rPr>
                        <a:t>IC 4 CENTO</a:t>
                      </a:r>
                    </a:p>
                    <a:p>
                      <a:r>
                        <a:rPr lang="it-IT" sz="900" kern="1200" dirty="0" smtClean="0">
                          <a:solidFill>
                            <a:schemeClr val="tx1"/>
                          </a:solidFill>
                          <a:latin typeface="Times New Roman" pitchFamily="18" charset="0"/>
                          <a:ea typeface="+mn-ea"/>
                          <a:cs typeface="Times New Roman" pitchFamily="18" charset="0"/>
                        </a:rPr>
                        <a:t>cl.5 ^</a:t>
                      </a:r>
                      <a:endParaRPr lang="it-IT" sz="900" b="1" kern="1200" dirty="0" smtClean="0">
                        <a:solidFill>
                          <a:schemeClr val="tx1"/>
                        </a:solidFill>
                        <a:latin typeface="Times New Roman" pitchFamily="18" charset="0"/>
                        <a:ea typeface="+mn-ea"/>
                        <a:cs typeface="Times New Roman" pitchFamily="18" charset="0"/>
                      </a:endParaRPr>
                    </a:p>
                    <a:p>
                      <a:endParaRPr lang="it-IT" sz="900" kern="1200" dirty="0" smtClean="0">
                        <a:solidFill>
                          <a:schemeClr val="tx1"/>
                        </a:solidFill>
                        <a:latin typeface="Times New Roman" pitchFamily="18" charset="0"/>
                        <a:ea typeface="+mn-ea"/>
                        <a:cs typeface="Times New Roman" pitchFamily="18" charset="0"/>
                      </a:endParaRP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kern="1200" dirty="0" smtClean="0">
                          <a:solidFill>
                            <a:schemeClr val="tx1"/>
                          </a:solidFill>
                          <a:latin typeface="Times New Roman" pitchFamily="18" charset="0"/>
                          <a:ea typeface="+mn-ea"/>
                          <a:cs typeface="Times New Roman" pitchFamily="18" charset="0"/>
                        </a:rPr>
                        <a:t>Dal 2 al 6 Marzo 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kern="1200" dirty="0" smtClean="0">
                          <a:solidFill>
                            <a:schemeClr val="tx1"/>
                          </a:solidFill>
                          <a:latin typeface="Times New Roman" pitchFamily="18" charset="0"/>
                          <a:ea typeface="+mn-ea"/>
                          <a:cs typeface="Times New Roman" pitchFamily="18" charset="0"/>
                        </a:rPr>
                        <a:t>XII MORELLI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1000"/>
                        </a:spcAft>
                      </a:pPr>
                      <a:r>
                        <a:rPr lang="it-IT" sz="900" dirty="0">
                          <a:latin typeface="Times New Roman" pitchFamily="18" charset="0"/>
                          <a:ea typeface="Calibri"/>
                          <a:cs typeface="Times New Roman" pitchFamily="18" charset="0"/>
                        </a:rPr>
                        <a:t>170-incontro</a:t>
                      </a: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it-IT" sz="900" dirty="0">
                          <a:latin typeface="Times New Roman" pitchFamily="18" charset="0"/>
                          <a:ea typeface="Calibri"/>
                          <a:cs typeface="Times New Roman" pitchFamily="18" charset="0"/>
                        </a:rPr>
                        <a:t>Pensavo fosse amore</a:t>
                      </a: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it-IT" sz="900">
                          <a:latin typeface="Times New Roman" pitchFamily="18" charset="0"/>
                          <a:ea typeface="Calibri"/>
                          <a:cs typeface="Times New Roman" pitchFamily="18" charset="0"/>
                        </a:rPr>
                        <a:t>IIS VERGANI NAVARRA </a:t>
                      </a: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it-IT" sz="900">
                          <a:latin typeface="Times New Roman" pitchFamily="18" charset="0"/>
                          <a:ea typeface="Calibri"/>
                          <a:cs typeface="Times New Roman" pitchFamily="18" charset="0"/>
                        </a:rPr>
                        <a:t>4/3/2026</a:t>
                      </a: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it-IT" sz="900">
                          <a:latin typeface="Times New Roman" pitchFamily="18" charset="0"/>
                          <a:ea typeface="Calibri"/>
                          <a:cs typeface="Times New Roman" pitchFamily="18" charset="0"/>
                        </a:rPr>
                        <a:t>VIA SOGARI,3 RIVOLTO ALLE CLASSI</a:t>
                      </a: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a:solidFill>
                            <a:srgbClr val="000000"/>
                          </a:solidFill>
                          <a:latin typeface="Times New Roman" pitchFamily="18" charset="0"/>
                          <a:ea typeface="Times New Roman"/>
                          <a:cs typeface="Times New Roman" pitchFamily="18" charset="0"/>
                        </a:rPr>
                        <a:t>171-Incontro </a:t>
                      </a:r>
                      <a:endParaRPr lang="it-IT" sz="90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pitchFamily="18" charset="0"/>
                          <a:ea typeface="Times New Roman"/>
                          <a:cs typeface="Times New Roman" pitchFamily="18" charset="0"/>
                        </a:rPr>
                        <a:t>Incontro con esperto CAM</a:t>
                      </a:r>
                      <a:endParaRPr lang="it-IT" sz="900" dirty="0">
                        <a:latin typeface="Times New Roman" pitchFamily="18" charset="0"/>
                        <a:ea typeface="Calibri"/>
                        <a:cs typeface="Times New Roman" pitchFamily="18" charset="0"/>
                      </a:endParaRPr>
                    </a:p>
                    <a:p>
                      <a:pPr>
                        <a:lnSpc>
                          <a:spcPct val="115000"/>
                        </a:lnSpc>
                        <a:spcAft>
                          <a:spcPts val="0"/>
                        </a:spcAft>
                      </a:pPr>
                      <a:r>
                        <a:rPr lang="it-IT" sz="900" kern="1200" dirty="0">
                          <a:solidFill>
                            <a:srgbClr val="000000"/>
                          </a:solidFill>
                          <a:latin typeface="Times New Roman" pitchFamily="18" charset="0"/>
                          <a:ea typeface="Times New Roman"/>
                          <a:cs typeface="Times New Roman" pitchFamily="18" charset="0"/>
                        </a:rPr>
                        <a:t>centro uomini maltrattanti</a:t>
                      </a:r>
                      <a:endParaRPr lang="it-IT" sz="900" dirty="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pitchFamily="18" charset="0"/>
                          <a:ea typeface="Times New Roman"/>
                          <a:cs typeface="Times New Roman" pitchFamily="18" charset="0"/>
                        </a:rPr>
                        <a:t>IIS </a:t>
                      </a:r>
                      <a:r>
                        <a:rPr lang="it-IT" sz="900" kern="1200" dirty="0" err="1">
                          <a:solidFill>
                            <a:srgbClr val="000000"/>
                          </a:solidFill>
                          <a:latin typeface="Times New Roman" pitchFamily="18" charset="0"/>
                          <a:ea typeface="Times New Roman"/>
                          <a:cs typeface="Times New Roman" pitchFamily="18" charset="0"/>
                        </a:rPr>
                        <a:t>Vergani-</a:t>
                      </a:r>
                      <a:r>
                        <a:rPr lang="it-IT" sz="900" kern="1200" dirty="0">
                          <a:solidFill>
                            <a:srgbClr val="000000"/>
                          </a:solidFill>
                          <a:latin typeface="Times New Roman" pitchFamily="18" charset="0"/>
                          <a:ea typeface="Times New Roman"/>
                          <a:cs typeface="Times New Roman" pitchFamily="18" charset="0"/>
                        </a:rPr>
                        <a:t> Navarra</a:t>
                      </a:r>
                      <a:endParaRPr lang="it-IT" sz="900" dirty="0">
                        <a:latin typeface="Times New Roman" pitchFamily="18" charset="0"/>
                        <a:ea typeface="Calibri"/>
                        <a:cs typeface="Times New Roman" pitchFamily="18" charset="0"/>
                      </a:endParaRPr>
                    </a:p>
                    <a:p>
                      <a:pPr>
                        <a:lnSpc>
                          <a:spcPct val="115000"/>
                        </a:lnSpc>
                        <a:spcAft>
                          <a:spcPts val="0"/>
                        </a:spcAft>
                      </a:pPr>
                      <a:r>
                        <a:rPr lang="it-IT" sz="900" kern="1200" dirty="0" err="1">
                          <a:solidFill>
                            <a:srgbClr val="000000"/>
                          </a:solidFill>
                          <a:latin typeface="Times New Roman" pitchFamily="18" charset="0"/>
                          <a:ea typeface="Times New Roman"/>
                          <a:cs typeface="Times New Roman" pitchFamily="18" charset="0"/>
                        </a:rPr>
                        <a:t>Ostellato</a:t>
                      </a:r>
                      <a:endParaRPr lang="it-IT" sz="900" dirty="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pitchFamily="18" charset="0"/>
                          <a:ea typeface="Times New Roman"/>
                          <a:cs typeface="Times New Roman" pitchFamily="18" charset="0"/>
                        </a:rPr>
                        <a:t>4/3/2026</a:t>
                      </a:r>
                      <a:endParaRPr lang="it-IT" sz="900" dirty="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pitchFamily="18" charset="0"/>
                          <a:ea typeface="Times New Roman"/>
                          <a:cs typeface="Times New Roman" pitchFamily="18" charset="0"/>
                        </a:rPr>
                        <a:t>Via Garibaldi 2d Ostellato rivolto alle</a:t>
                      </a:r>
                      <a:endParaRPr lang="it-IT" sz="900">
                        <a:latin typeface="Times New Roman" pitchFamily="18" charset="0"/>
                        <a:ea typeface="Calibri"/>
                        <a:cs typeface="Times New Roman" pitchFamily="18" charset="0"/>
                      </a:endParaRPr>
                    </a:p>
                    <a:p>
                      <a:pPr>
                        <a:lnSpc>
                          <a:spcPct val="115000"/>
                        </a:lnSpc>
                        <a:spcAft>
                          <a:spcPts val="0"/>
                        </a:spcAft>
                      </a:pPr>
                      <a:r>
                        <a:rPr lang="it-IT" sz="900" kern="1200">
                          <a:solidFill>
                            <a:srgbClr val="000000"/>
                          </a:solidFill>
                          <a:latin typeface="Times New Roman" pitchFamily="18" charset="0"/>
                          <a:ea typeface="Times New Roman"/>
                          <a:cs typeface="Times New Roman" pitchFamily="18" charset="0"/>
                        </a:rPr>
                        <a:t>classi</a:t>
                      </a:r>
                      <a:endParaRPr lang="it-IT" sz="90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a:solidFill>
                            <a:srgbClr val="000000"/>
                          </a:solidFill>
                          <a:latin typeface="Times New Roman" pitchFamily="18" charset="0"/>
                          <a:ea typeface="Times New Roman"/>
                          <a:cs typeface="Times New Roman" pitchFamily="18" charset="0"/>
                        </a:rPr>
                        <a:t>172-Incontro</a:t>
                      </a:r>
                      <a:endParaRPr lang="it-IT" sz="90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pitchFamily="18" charset="0"/>
                          <a:ea typeface="Times New Roman"/>
                          <a:cs typeface="Times New Roman" pitchFamily="18" charset="0"/>
                        </a:rPr>
                        <a:t>Incontro con Sig Gualfetti</a:t>
                      </a:r>
                      <a:endParaRPr lang="it-IT" sz="90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pitchFamily="18" charset="0"/>
                          <a:ea typeface="Times New Roman"/>
                          <a:cs typeface="Times New Roman" pitchFamily="18" charset="0"/>
                        </a:rPr>
                        <a:t>IIS </a:t>
                      </a:r>
                      <a:r>
                        <a:rPr lang="it-IT" sz="900" kern="1200" dirty="0" err="1">
                          <a:solidFill>
                            <a:srgbClr val="000000"/>
                          </a:solidFill>
                          <a:latin typeface="Times New Roman" pitchFamily="18" charset="0"/>
                          <a:ea typeface="Times New Roman"/>
                          <a:cs typeface="Times New Roman" pitchFamily="18" charset="0"/>
                        </a:rPr>
                        <a:t>Vergani-</a:t>
                      </a:r>
                      <a:r>
                        <a:rPr lang="it-IT" sz="900" kern="1200" dirty="0">
                          <a:solidFill>
                            <a:srgbClr val="000000"/>
                          </a:solidFill>
                          <a:latin typeface="Times New Roman" pitchFamily="18" charset="0"/>
                          <a:ea typeface="Times New Roman"/>
                          <a:cs typeface="Times New Roman" pitchFamily="18" charset="0"/>
                        </a:rPr>
                        <a:t> Navarra</a:t>
                      </a:r>
                      <a:endParaRPr lang="it-IT" sz="900" dirty="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pitchFamily="18" charset="0"/>
                          <a:ea typeface="Times New Roman"/>
                          <a:cs typeface="Times New Roman" pitchFamily="18" charset="0"/>
                        </a:rPr>
                        <a:t>18/3/2026</a:t>
                      </a:r>
                      <a:endParaRPr lang="it-IT" sz="900" dirty="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pitchFamily="18" charset="0"/>
                          <a:ea typeface="Times New Roman"/>
                          <a:cs typeface="Times New Roman" pitchFamily="18" charset="0"/>
                        </a:rPr>
                        <a:t>Via </a:t>
                      </a:r>
                      <a:r>
                        <a:rPr lang="it-IT" sz="900" kern="1200" dirty="0" err="1">
                          <a:solidFill>
                            <a:srgbClr val="000000"/>
                          </a:solidFill>
                          <a:latin typeface="Times New Roman" pitchFamily="18" charset="0"/>
                          <a:ea typeface="Times New Roman"/>
                          <a:cs typeface="Times New Roman" pitchFamily="18" charset="0"/>
                        </a:rPr>
                        <a:t>Sogari</a:t>
                      </a:r>
                      <a:r>
                        <a:rPr lang="it-IT" sz="900" kern="1200" dirty="0">
                          <a:solidFill>
                            <a:srgbClr val="000000"/>
                          </a:solidFill>
                          <a:latin typeface="Times New Roman" pitchFamily="18" charset="0"/>
                          <a:ea typeface="Times New Roman"/>
                          <a:cs typeface="Times New Roman" pitchFamily="18" charset="0"/>
                        </a:rPr>
                        <a:t>, 3 rivolto alle classi</a:t>
                      </a:r>
                      <a:endParaRPr lang="it-IT" sz="900" dirty="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dirty="0" smtClean="0">
                          <a:solidFill>
                            <a:srgbClr val="000000"/>
                          </a:solidFill>
                          <a:latin typeface="Times New Roman"/>
                          <a:ea typeface="Times New Roman"/>
                          <a:cs typeface="Times New Roman"/>
                        </a:rPr>
                        <a:t>173-In </a:t>
                      </a:r>
                      <a:r>
                        <a:rPr lang="it-IT" sz="900" kern="1200" dirty="0">
                          <a:solidFill>
                            <a:srgbClr val="000000"/>
                          </a:solidFill>
                          <a:latin typeface="Times New Roman"/>
                          <a:ea typeface="Times New Roman"/>
                          <a:cs typeface="Times New Roman"/>
                        </a:rPr>
                        <a:t>occasione della Festa</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della Donna, saranno proposte letture e riflessioni sui molteplici ruoli della donna, raccontati non</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come etichette, ma come possibilità di crescita, scelta</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e libertà.</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”I ruoli della donna non sono</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etichette, ma possibilità.”</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Biblioteca comunale</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a:t>
                      </a:r>
                      <a:r>
                        <a:rPr lang="it-IT" sz="900" kern="1200" dirty="0" err="1">
                          <a:solidFill>
                            <a:srgbClr val="000000"/>
                          </a:solidFill>
                          <a:latin typeface="Times New Roman"/>
                          <a:ea typeface="Times New Roman"/>
                          <a:cs typeface="Times New Roman"/>
                        </a:rPr>
                        <a:t>G.Bassani</a:t>
                      </a:r>
                      <a:r>
                        <a:rPr lang="it-IT" sz="900" kern="1200" dirty="0">
                          <a:solidFill>
                            <a:srgbClr val="000000"/>
                          </a:solidFill>
                          <a:latin typeface="Times New Roman"/>
                          <a:ea typeface="Times New Roman"/>
                          <a:cs typeface="Times New Roman"/>
                        </a:rPr>
                        <a:t>” in</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collaborazione con la Scuola</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Infanzia di </a:t>
                      </a:r>
                      <a:r>
                        <a:rPr lang="it-IT" sz="900" kern="1200" dirty="0" err="1">
                          <a:solidFill>
                            <a:srgbClr val="000000"/>
                          </a:solidFill>
                          <a:latin typeface="Times New Roman"/>
                          <a:ea typeface="Times New Roman"/>
                          <a:cs typeface="Times New Roman"/>
                        </a:rPr>
                        <a:t>Pontelangorino</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9/3/2026</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Dalle ore 10.15</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 alle ore 11.30</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Infanzia di </a:t>
                      </a:r>
                      <a:r>
                        <a:rPr lang="it-IT" sz="900" kern="1200" dirty="0" err="1">
                          <a:solidFill>
                            <a:srgbClr val="000000"/>
                          </a:solidFill>
                          <a:latin typeface="Times New Roman"/>
                          <a:ea typeface="Times New Roman"/>
                          <a:cs typeface="Times New Roman"/>
                        </a:rPr>
                        <a:t>Pontelangorino</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33</a:t>
            </a:fld>
            <a:endParaRPr lang="it-IT"/>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B007B441-5312-499D-93C3-6E37886527FA}" type="slidenum">
              <a:rPr lang="it-IT" smtClean="0"/>
              <a:pPr/>
              <a:t>34</a:t>
            </a:fld>
            <a:endParaRPr lang="it-IT"/>
          </a:p>
        </p:txBody>
      </p:sp>
      <p:graphicFrame>
        <p:nvGraphicFramePr>
          <p:cNvPr id="3" name="Tabella 2"/>
          <p:cNvGraphicFramePr>
            <a:graphicFrameLocks noGrp="1"/>
          </p:cNvGraphicFramePr>
          <p:nvPr/>
        </p:nvGraphicFramePr>
        <p:xfrm>
          <a:off x="323528" y="260648"/>
          <a:ext cx="8496942" cy="6298060"/>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a:lnSpc>
                          <a:spcPct val="115000"/>
                        </a:lnSpc>
                        <a:spcAft>
                          <a:spcPts val="0"/>
                        </a:spcAft>
                      </a:pPr>
                      <a:r>
                        <a:rPr lang="it-IT" sz="900" dirty="0" smtClean="0">
                          <a:latin typeface="Times New Roman"/>
                          <a:ea typeface="Times New Roman"/>
                          <a:cs typeface="Times New Roman"/>
                        </a:rPr>
                        <a:t>174-Iniziativa </a:t>
                      </a:r>
                      <a:r>
                        <a:rPr lang="it-IT" sz="900" dirty="0">
                          <a:latin typeface="Times New Roman"/>
                          <a:ea typeface="Times New Roman"/>
                          <a:cs typeface="Times New Roman"/>
                        </a:rPr>
                        <a:t>di sensibilizzazione</a:t>
                      </a:r>
                      <a:endParaRPr lang="it-IT" sz="1100" dirty="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it-IT" sz="900">
                          <a:latin typeface="Times New Roman"/>
                          <a:ea typeface="Calibri"/>
                          <a:cs typeface="Times New Roman"/>
                        </a:rPr>
                        <a:t>“Un silenzio comune per onorare le donne” </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it-IT" sz="900" dirty="0">
                          <a:latin typeface="Times New Roman"/>
                          <a:ea typeface="Calibri"/>
                          <a:cs typeface="Times New Roman"/>
                        </a:rPr>
                        <a:t>Comune di </a:t>
                      </a:r>
                      <a:r>
                        <a:rPr lang="it-IT" sz="900" dirty="0" err="1">
                          <a:latin typeface="Times New Roman"/>
                          <a:ea typeface="Calibri"/>
                          <a:cs typeface="Times New Roman"/>
                        </a:rPr>
                        <a:t>Codigoro</a:t>
                      </a:r>
                      <a:r>
                        <a:rPr lang="it-IT" sz="900" dirty="0">
                          <a:latin typeface="Times New Roman"/>
                          <a:ea typeface="Calibri"/>
                          <a:cs typeface="Times New Roman"/>
                        </a:rPr>
                        <a:t>, in collaborazione con </a:t>
                      </a:r>
                      <a:r>
                        <a:rPr lang="it-IT" sz="900" b="1" dirty="0">
                          <a:latin typeface="Times New Roman"/>
                          <a:ea typeface="Calibri"/>
                          <a:cs typeface="Times New Roman"/>
                        </a:rPr>
                        <a:t>l’</a:t>
                      </a:r>
                      <a:r>
                        <a:rPr lang="it-IT" sz="900" b="1" dirty="0" err="1">
                          <a:latin typeface="Times New Roman"/>
                          <a:ea typeface="Calibri"/>
                          <a:cs typeface="Times New Roman"/>
                        </a:rPr>
                        <a:t>I.I.S.</a:t>
                      </a:r>
                      <a:r>
                        <a:rPr lang="it-IT" sz="900" b="1" dirty="0">
                          <a:latin typeface="Times New Roman"/>
                          <a:ea typeface="Calibri"/>
                          <a:cs typeface="Times New Roman"/>
                        </a:rPr>
                        <a:t> “Guido monaco di Pomposa”</a:t>
                      </a:r>
                      <a:endParaRPr lang="it-IT" sz="1100" dirty="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it-IT" sz="900">
                          <a:latin typeface="Times New Roman"/>
                          <a:ea typeface="Calibri"/>
                          <a:cs typeface="Times New Roman"/>
                        </a:rPr>
                        <a:t>9/3/2026               ore 11.00</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it-IT" sz="900" dirty="0">
                          <a:latin typeface="Times New Roman"/>
                          <a:ea typeface="Calibri"/>
                          <a:cs typeface="Times New Roman"/>
                        </a:rPr>
                        <a:t>il Comune, gli Istituti Scolastici del  territorio e le Attività Commerciali.</a:t>
                      </a:r>
                      <a:endParaRPr lang="it-IT" sz="1100" dirty="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a:latin typeface="Times New Roman"/>
                          <a:ea typeface="Times New Roman"/>
                          <a:cs typeface="Times New Roman"/>
                        </a:rPr>
                        <a:t>175-Iniziativa di sensibilizzazione</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a:latin typeface="Times New Roman"/>
                          <a:ea typeface="Times New Roman"/>
                          <a:cs typeface="Times New Roman"/>
                        </a:rPr>
                        <a:t>Riflessioni</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a:latin typeface="Times New Roman"/>
                          <a:ea typeface="Times New Roman"/>
                          <a:cs typeface="Times New Roman"/>
                        </a:rPr>
                        <a:t>I.I.S. “Guido monaco di</a:t>
                      </a:r>
                      <a:endParaRPr lang="it-IT" sz="1100">
                        <a:latin typeface="Calibri"/>
                        <a:ea typeface="Calibri"/>
                        <a:cs typeface="Times New Roman"/>
                      </a:endParaRPr>
                    </a:p>
                    <a:p>
                      <a:pPr>
                        <a:lnSpc>
                          <a:spcPct val="115000"/>
                        </a:lnSpc>
                        <a:spcAft>
                          <a:spcPts val="0"/>
                        </a:spcAft>
                      </a:pPr>
                      <a:r>
                        <a:rPr lang="it-IT" sz="900" b="1">
                          <a:latin typeface="Times New Roman"/>
                          <a:ea typeface="Times New Roman"/>
                          <a:cs typeface="Times New Roman"/>
                        </a:rPr>
                        <a:t>Pomposa”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a:latin typeface="Times New Roman"/>
                          <a:ea typeface="Times New Roman"/>
                          <a:cs typeface="Times New Roman"/>
                        </a:rPr>
                        <a:t>6/7 marzo 2026</a:t>
                      </a:r>
                      <a:endParaRPr lang="it-IT" sz="1100">
                        <a:latin typeface="Calibri"/>
                        <a:ea typeface="Calibri"/>
                        <a:cs typeface="Times New Roman"/>
                      </a:endParaRPr>
                    </a:p>
                    <a:p>
                      <a:pPr>
                        <a:lnSpc>
                          <a:spcPct val="115000"/>
                        </a:lnSpc>
                        <a:spcAft>
                          <a:spcPts val="0"/>
                        </a:spcAft>
                      </a:pPr>
                      <a:r>
                        <a:rPr lang="it-IT" sz="900">
                          <a:latin typeface="Times New Roman"/>
                          <a:ea typeface="Times New Roman"/>
                          <a:cs typeface="Times New Roman"/>
                        </a:rPr>
                        <a:t>orario scolastico</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a:latin typeface="Times New Roman"/>
                          <a:ea typeface="Times New Roman"/>
                          <a:cs typeface="Times New Roman"/>
                        </a:rPr>
                        <a:t>Nelle aule della scuola</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dirty="0">
                          <a:solidFill>
                            <a:srgbClr val="000000"/>
                          </a:solidFill>
                          <a:latin typeface="Times New Roman"/>
                          <a:ea typeface="Times New Roman"/>
                          <a:cs typeface="Times New Roman"/>
                        </a:rPr>
                        <a:t>176-Attività interdisciplinare</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di Educazione Civica che unisce Tecnologia e Italiano; visione video; confronto con la classe;</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realizzazione di un elaborato artistico legato al racconto della “Fuga di Mimosa</a:t>
                      </a:r>
                      <a:r>
                        <a:rPr lang="it-IT" sz="900" kern="1200" dirty="0" smtClean="0">
                          <a:solidFill>
                            <a:srgbClr val="000000"/>
                          </a:solidFill>
                          <a:latin typeface="Times New Roman"/>
                          <a:ea typeface="Times New Roman"/>
                          <a:cs typeface="Times New Roman"/>
                        </a:rPr>
                        <a:t>”</a:t>
                      </a:r>
                    </a:p>
                    <a:p>
                      <a:pPr>
                        <a:lnSpc>
                          <a:spcPct val="115000"/>
                        </a:lnSpc>
                        <a:spcAft>
                          <a:spcPts val="0"/>
                        </a:spcAft>
                      </a:pP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it-IT" sz="900" dirty="0">
                          <a:latin typeface="Times New Roman"/>
                          <a:ea typeface="Times New Roman"/>
                          <a:cs typeface="Times New Roman"/>
                        </a:rPr>
                        <a:t>“Quando e perché è nata la festa dell’8 marzo?”</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a:solidFill>
                            <a:srgbClr val="000000"/>
                          </a:solidFill>
                          <a:latin typeface="Times New Roman"/>
                          <a:ea typeface="Times New Roman"/>
                          <a:cs typeface="Times New Roman"/>
                        </a:rPr>
                        <a:t>INS. ALBERGHINI ERIKA</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INS. CREA FRANCESCA</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SCUOLA PRIMARIA DI RO</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3/3/2026</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8.30 - 10.30</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CLASSE 1^B</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a:solidFill>
                            <a:srgbClr val="000000"/>
                          </a:solidFill>
                          <a:latin typeface="Times New Roman"/>
                          <a:ea typeface="Times New Roman"/>
                          <a:cs typeface="Times New Roman"/>
                        </a:rPr>
                        <a:t>177-Attività di Pixel Art -</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Educazione Civica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"Perché festeggiamo l’8</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marzo?”</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dirty="0">
                          <a:solidFill>
                            <a:srgbClr val="000000"/>
                          </a:solidFill>
                          <a:latin typeface="Times New Roman"/>
                          <a:ea typeface="Times New Roman"/>
                          <a:cs typeface="Times New Roman"/>
                        </a:rPr>
                        <a:t>INS. DONELLI ERICA</a:t>
                      </a:r>
                      <a:endParaRPr lang="it-IT" sz="1100" dirty="0">
                        <a:latin typeface="Calibri"/>
                        <a:ea typeface="Calibri"/>
                        <a:cs typeface="Times New Roman"/>
                      </a:endParaRPr>
                    </a:p>
                    <a:p>
                      <a:pPr>
                        <a:lnSpc>
                          <a:spcPct val="115000"/>
                        </a:lnSpc>
                        <a:spcAft>
                          <a:spcPts val="0"/>
                        </a:spcAft>
                      </a:pPr>
                      <a:r>
                        <a:rPr lang="it-IT" sz="900" b="1" kern="1200" dirty="0">
                          <a:solidFill>
                            <a:srgbClr val="000000"/>
                          </a:solidFill>
                          <a:latin typeface="Times New Roman"/>
                          <a:ea typeface="Times New Roman"/>
                          <a:cs typeface="Times New Roman"/>
                        </a:rPr>
                        <a:t>SCUOLA PRIMARIA </a:t>
                      </a:r>
                      <a:r>
                        <a:rPr lang="it-IT" sz="900" b="1" kern="1200" dirty="0" err="1">
                          <a:solidFill>
                            <a:srgbClr val="000000"/>
                          </a:solidFill>
                          <a:latin typeface="Times New Roman"/>
                          <a:ea typeface="Times New Roman"/>
                          <a:cs typeface="Times New Roman"/>
                        </a:rPr>
                        <a:t>DI</a:t>
                      </a:r>
                      <a:r>
                        <a:rPr lang="it-IT" sz="900" b="1" kern="1200" dirty="0">
                          <a:solidFill>
                            <a:srgbClr val="000000"/>
                          </a:solidFill>
                          <a:latin typeface="Times New Roman"/>
                          <a:ea typeface="Times New Roman"/>
                          <a:cs typeface="Times New Roman"/>
                        </a:rPr>
                        <a:t> RO</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8/3/2026</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11.00 /12.00</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CLASSE 2^A</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a:solidFill>
                            <a:srgbClr val="000000"/>
                          </a:solidFill>
                          <a:latin typeface="Times New Roman"/>
                          <a:ea typeface="Times New Roman"/>
                          <a:cs typeface="Times New Roman"/>
                        </a:rPr>
                        <a:t>178-Attività multidisciplinare</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(Ed.Civica - Italiano-</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Storia - Arte immagine)</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“Le donne nella preistoria...</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E oggi”</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dirty="0">
                          <a:solidFill>
                            <a:srgbClr val="000000"/>
                          </a:solidFill>
                          <a:latin typeface="Times New Roman"/>
                          <a:ea typeface="Times New Roman"/>
                          <a:cs typeface="Times New Roman"/>
                        </a:rPr>
                        <a:t>INS. PERRETTA LUIGIA</a:t>
                      </a:r>
                      <a:endParaRPr lang="it-IT" sz="1100" dirty="0">
                        <a:latin typeface="Calibri"/>
                        <a:ea typeface="Calibri"/>
                        <a:cs typeface="Times New Roman"/>
                      </a:endParaRPr>
                    </a:p>
                    <a:p>
                      <a:pPr>
                        <a:lnSpc>
                          <a:spcPct val="115000"/>
                        </a:lnSpc>
                        <a:spcAft>
                          <a:spcPts val="0"/>
                        </a:spcAft>
                      </a:pPr>
                      <a:r>
                        <a:rPr lang="it-IT" sz="900" b="1" kern="1200" dirty="0">
                          <a:solidFill>
                            <a:srgbClr val="000000"/>
                          </a:solidFill>
                          <a:latin typeface="Times New Roman"/>
                          <a:ea typeface="Times New Roman"/>
                          <a:cs typeface="Times New Roman"/>
                        </a:rPr>
                        <a:t>SCUOLA PRIMARIA </a:t>
                      </a:r>
                      <a:r>
                        <a:rPr lang="it-IT" sz="900" b="1" kern="1200" dirty="0" err="1">
                          <a:solidFill>
                            <a:srgbClr val="000000"/>
                          </a:solidFill>
                          <a:latin typeface="Times New Roman"/>
                          <a:ea typeface="Times New Roman"/>
                          <a:cs typeface="Times New Roman"/>
                        </a:rPr>
                        <a:t>DI</a:t>
                      </a:r>
                      <a:r>
                        <a:rPr lang="it-IT" sz="900" b="1" kern="1200" dirty="0">
                          <a:solidFill>
                            <a:srgbClr val="000000"/>
                          </a:solidFill>
                          <a:latin typeface="Times New Roman"/>
                          <a:ea typeface="Times New Roman"/>
                          <a:cs typeface="Times New Roman"/>
                        </a:rPr>
                        <a:t> RO</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9 /3/2026</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8.30 /10.30</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CLASSE 3^A</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a:solidFill>
                            <a:srgbClr val="000000"/>
                          </a:solidFill>
                          <a:latin typeface="Times New Roman"/>
                          <a:ea typeface="Times New Roman"/>
                          <a:cs typeface="Times New Roman"/>
                        </a:rPr>
                        <a:t>179-Attività interdisciplinare</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(Ed. civica - Italiano)</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“Diritto di voto alle donne”</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dirty="0">
                          <a:solidFill>
                            <a:srgbClr val="000000"/>
                          </a:solidFill>
                          <a:latin typeface="Times New Roman"/>
                          <a:ea typeface="Times New Roman"/>
                          <a:cs typeface="Times New Roman"/>
                        </a:rPr>
                        <a:t>INS. CAPUCCI VERONICA</a:t>
                      </a:r>
                      <a:endParaRPr lang="it-IT" sz="1100" dirty="0">
                        <a:latin typeface="Calibri"/>
                        <a:ea typeface="Calibri"/>
                        <a:cs typeface="Times New Roman"/>
                      </a:endParaRPr>
                    </a:p>
                    <a:p>
                      <a:pPr>
                        <a:lnSpc>
                          <a:spcPct val="115000"/>
                        </a:lnSpc>
                        <a:spcAft>
                          <a:spcPts val="0"/>
                        </a:spcAft>
                      </a:pPr>
                      <a:r>
                        <a:rPr lang="it-IT" sz="900" b="1" kern="1200" dirty="0">
                          <a:solidFill>
                            <a:srgbClr val="000000"/>
                          </a:solidFill>
                          <a:latin typeface="Times New Roman"/>
                          <a:ea typeface="Times New Roman"/>
                          <a:cs typeface="Times New Roman"/>
                        </a:rPr>
                        <a:t>SCUOLA PRIMARIA </a:t>
                      </a:r>
                      <a:r>
                        <a:rPr lang="it-IT" sz="900" b="1" kern="1200" dirty="0" err="1">
                          <a:solidFill>
                            <a:srgbClr val="000000"/>
                          </a:solidFill>
                          <a:latin typeface="Times New Roman"/>
                          <a:ea typeface="Times New Roman"/>
                          <a:cs typeface="Times New Roman"/>
                        </a:rPr>
                        <a:t>DI</a:t>
                      </a:r>
                      <a:r>
                        <a:rPr lang="it-IT" sz="900" b="1" kern="1200" dirty="0">
                          <a:solidFill>
                            <a:srgbClr val="000000"/>
                          </a:solidFill>
                          <a:latin typeface="Times New Roman"/>
                          <a:ea typeface="Times New Roman"/>
                          <a:cs typeface="Times New Roman"/>
                        </a:rPr>
                        <a:t> RO</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9 /3/2026</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14.30 -/16.30</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CLASSE 4^A</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a:solidFill>
                            <a:srgbClr val="000000"/>
                          </a:solidFill>
                          <a:latin typeface="Times New Roman"/>
                          <a:ea typeface="Times New Roman"/>
                          <a:cs typeface="Times New Roman"/>
                        </a:rPr>
                        <a:t>180-Attività multidisciplinare</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che fonde Educazione</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civica, Arte e Immagine e</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Storia dell’arte; analisi</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guidata di opere significative; attività dirielaborazione creativa;</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momenti di riflessione sul</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ruolo della donna</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nell’arte e nella società.</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a:latin typeface="Times New Roman"/>
                          <a:ea typeface="Times New Roman"/>
                          <a:cs typeface="Times New Roman"/>
                        </a:rPr>
                        <a:t>“La donna nell’arte”</a:t>
                      </a:r>
                      <a:endParaRPr lang="it-IT" sz="1100" dirty="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a:latin typeface="Times New Roman"/>
                          <a:ea typeface="Times New Roman"/>
                          <a:cs typeface="Times New Roman"/>
                        </a:rPr>
                        <a:t>TEAM DI CLASSE 5^B</a:t>
                      </a:r>
                      <a:endParaRPr lang="it-IT" sz="1100">
                        <a:latin typeface="Calibri"/>
                        <a:ea typeface="Calibri"/>
                        <a:cs typeface="Times New Roman"/>
                      </a:endParaRPr>
                    </a:p>
                    <a:p>
                      <a:pPr>
                        <a:lnSpc>
                          <a:spcPct val="115000"/>
                        </a:lnSpc>
                        <a:spcAft>
                          <a:spcPts val="0"/>
                        </a:spcAft>
                      </a:pPr>
                      <a:r>
                        <a:rPr lang="it-IT" sz="900" b="1">
                          <a:latin typeface="Times New Roman"/>
                          <a:ea typeface="Times New Roman"/>
                          <a:cs typeface="Times New Roman"/>
                        </a:rPr>
                        <a:t>SCUOLA PRIMARIA DI RO</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a:latin typeface="Times New Roman"/>
                          <a:ea typeface="Times New Roman"/>
                          <a:cs typeface="Times New Roman"/>
                        </a:rPr>
                        <a:t>9 MARZO</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13.30 - 14.30</a:t>
                      </a:r>
                      <a:endParaRPr lang="it-IT" sz="1100" dirty="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a:latin typeface="Times New Roman"/>
                          <a:ea typeface="Times New Roman"/>
                          <a:cs typeface="Times New Roman"/>
                        </a:rPr>
                        <a:t>CLASSE 5^B</a:t>
                      </a:r>
                      <a:endParaRPr lang="it-IT" sz="1100" dirty="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B007B441-5312-499D-93C3-6E37886527FA}" type="slidenum">
              <a:rPr lang="it-IT" smtClean="0"/>
              <a:pPr/>
              <a:t>35</a:t>
            </a:fld>
            <a:endParaRPr lang="it-IT"/>
          </a:p>
        </p:txBody>
      </p:sp>
      <p:graphicFrame>
        <p:nvGraphicFramePr>
          <p:cNvPr id="3" name="Tabella 2"/>
          <p:cNvGraphicFramePr>
            <a:graphicFrameLocks noGrp="1"/>
          </p:cNvGraphicFramePr>
          <p:nvPr/>
        </p:nvGraphicFramePr>
        <p:xfrm>
          <a:off x="323528" y="260648"/>
          <a:ext cx="8496942" cy="6382456"/>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a:lnSpc>
                          <a:spcPct val="115000"/>
                        </a:lnSpc>
                        <a:spcAft>
                          <a:spcPts val="0"/>
                        </a:spcAft>
                      </a:pPr>
                      <a:r>
                        <a:rPr lang="it-IT" sz="900">
                          <a:latin typeface="Times New Roman"/>
                          <a:ea typeface="Times New Roman"/>
                          <a:cs typeface="Times New Roman"/>
                        </a:rPr>
                        <a:t>181-Attività artistica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a:latin typeface="Times New Roman"/>
                          <a:ea typeface="Times New Roman"/>
                          <a:cs typeface="Times New Roman"/>
                        </a:rPr>
                        <a:t>Calligramma della mimosa:</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spiegazione del significato</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dell’8marzo e del simbolo ad</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esso associato, e</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rappresentazione</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iconografica della mimosa in</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cui tra i rami e i fiori saranno</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inseriti i termini che</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esprimono gentilezza e</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rispetto nei confronti delle</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persone femminili che fanno</a:t>
                      </a:r>
                      <a:endParaRPr lang="it-IT" sz="1100" dirty="0">
                        <a:latin typeface="Calibri"/>
                        <a:ea typeface="Calibri"/>
                        <a:cs typeface="Times New Roman"/>
                      </a:endParaRPr>
                    </a:p>
                    <a:p>
                      <a:pPr>
                        <a:lnSpc>
                          <a:spcPct val="115000"/>
                        </a:lnSpc>
                        <a:spcAft>
                          <a:spcPts val="0"/>
                        </a:spcAft>
                      </a:pPr>
                      <a:r>
                        <a:rPr lang="it-IT" sz="900" dirty="0">
                          <a:latin typeface="Times New Roman"/>
                          <a:ea typeface="Times New Roman"/>
                          <a:cs typeface="Times New Roman"/>
                        </a:rPr>
                        <a:t>parte della loro vita</a:t>
                      </a:r>
                      <a:r>
                        <a:rPr lang="it-IT" sz="900" dirty="0" smtClean="0">
                          <a:latin typeface="Times New Roman"/>
                          <a:ea typeface="Times New Roman"/>
                          <a:cs typeface="Times New Roman"/>
                        </a:rPr>
                        <a:t>.</a:t>
                      </a: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a:latin typeface="Times New Roman"/>
                          <a:ea typeface="Times New Roman"/>
                          <a:cs typeface="Times New Roman"/>
                        </a:rPr>
                        <a:t>Primaria Tamara-</a:t>
                      </a:r>
                      <a:endParaRPr lang="it-IT" sz="1100">
                        <a:latin typeface="Calibri"/>
                        <a:ea typeface="Calibri"/>
                        <a:cs typeface="Times New Roman"/>
                      </a:endParaRPr>
                    </a:p>
                    <a:p>
                      <a:pPr>
                        <a:lnSpc>
                          <a:spcPct val="115000"/>
                        </a:lnSpc>
                        <a:spcAft>
                          <a:spcPts val="0"/>
                        </a:spcAft>
                      </a:pPr>
                      <a:r>
                        <a:rPr lang="it-IT" sz="900" b="1">
                          <a:latin typeface="Times New Roman"/>
                          <a:ea typeface="Times New Roman"/>
                          <a:cs typeface="Times New Roman"/>
                        </a:rPr>
                        <a:t> aula di classe 1^</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a:latin typeface="Times New Roman"/>
                          <a:ea typeface="Times New Roman"/>
                          <a:cs typeface="Times New Roman"/>
                        </a:rPr>
                        <a:t>5-6/3/2026</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a:latin typeface="Times New Roman"/>
                          <a:ea typeface="Times New Roman"/>
                          <a:cs typeface="Times New Roman"/>
                        </a:rPr>
                        <a:t>Classe 1^</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7249">
                <a:tc>
                  <a:txBody>
                    <a:bodyPr/>
                    <a:lstStyle/>
                    <a:p>
                      <a:pPr>
                        <a:lnSpc>
                          <a:spcPct val="115000"/>
                        </a:lnSpc>
                        <a:spcAft>
                          <a:spcPts val="0"/>
                        </a:spcAft>
                      </a:pPr>
                      <a:r>
                        <a:rPr lang="it-IT" sz="900" kern="1200" dirty="0">
                          <a:solidFill>
                            <a:srgbClr val="000000"/>
                          </a:solidFill>
                          <a:latin typeface="Times New Roman"/>
                          <a:ea typeface="Times New Roman"/>
                          <a:cs typeface="Times New Roman"/>
                        </a:rPr>
                        <a:t>182-Attività artistica</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Il simbolo della mimosa:</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spiegare perché usiamo</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questo fiore. È una pianta</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forte che fiorisce anche nel</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freddo, proprio come le</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donne che hanno lottato per i</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loro sogni</a:t>
                      </a:r>
                      <a:r>
                        <a:rPr lang="it-IT" sz="900" kern="1200" dirty="0" smtClean="0">
                          <a:solidFill>
                            <a:srgbClr val="000000"/>
                          </a:solidFill>
                          <a:latin typeface="Times New Roman"/>
                          <a:ea typeface="Times New Roman"/>
                          <a:cs typeface="Times New Roman"/>
                        </a:rPr>
                        <a:t>.</a:t>
                      </a: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a:solidFill>
                            <a:srgbClr val="000000"/>
                          </a:solidFill>
                          <a:latin typeface="Times New Roman"/>
                          <a:ea typeface="Times New Roman"/>
                          <a:cs typeface="Times New Roman"/>
                        </a:rPr>
                        <a:t>Primaria Tamara- </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aula di classe 2^</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6/3/2026</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Classe 2^</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a:solidFill>
                            <a:srgbClr val="000000"/>
                          </a:solidFill>
                          <a:latin typeface="Times New Roman"/>
                          <a:ea typeface="Times New Roman"/>
                          <a:cs typeface="Times New Roman"/>
                        </a:rPr>
                        <a:t>183-Pixel art</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Il giorno 8 e il simbolo, la</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mimosa: dopo aver spiegato</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il perché della data e del fiore</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come simbolo, i bambini in </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un pixel art disegneranno una</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mimosa.</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a:solidFill>
                            <a:srgbClr val="000000"/>
                          </a:solidFill>
                          <a:latin typeface="Times New Roman"/>
                          <a:ea typeface="Times New Roman"/>
                          <a:cs typeface="Times New Roman"/>
                        </a:rPr>
                        <a:t>Primaria Tamara-</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 aula di classe 3^</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6/3/2026</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Classe 3^</a:t>
                      </a:r>
                      <a:endParaRPr lang="it-IT" sz="1100" dirty="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a:solidFill>
                            <a:srgbClr val="000000"/>
                          </a:solidFill>
                          <a:latin typeface="Times New Roman"/>
                          <a:ea typeface="Times New Roman"/>
                          <a:cs typeface="Times New Roman"/>
                        </a:rPr>
                        <a:t>184-Attività artistica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Il giardino delle donne</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speciali: spiegazione del</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significato dell’8 marzo;</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presentazione di figure</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femminili (Malala</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Yousafzai, Samantha</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Cristoforetti, Frida Kahlo)</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e realizzazione del</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“Giardino delle donne</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speciali”</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a:solidFill>
                            <a:srgbClr val="000000"/>
                          </a:solidFill>
                          <a:latin typeface="Times New Roman"/>
                          <a:ea typeface="Times New Roman"/>
                          <a:cs typeface="Times New Roman"/>
                        </a:rPr>
                        <a:t>Primaria Tamara- </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aula di classe 4^</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4/3/2026</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Classe 4^</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B007B441-5312-499D-93C3-6E37886527FA}" type="slidenum">
              <a:rPr lang="it-IT" smtClean="0"/>
              <a:pPr/>
              <a:t>36</a:t>
            </a:fld>
            <a:endParaRPr lang="it-IT"/>
          </a:p>
        </p:txBody>
      </p:sp>
      <p:graphicFrame>
        <p:nvGraphicFramePr>
          <p:cNvPr id="3" name="Tabella 2"/>
          <p:cNvGraphicFramePr>
            <a:graphicFrameLocks noGrp="1"/>
          </p:cNvGraphicFramePr>
          <p:nvPr/>
        </p:nvGraphicFramePr>
        <p:xfrm>
          <a:off x="323528" y="404664"/>
          <a:ext cx="8496942" cy="5805668"/>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a:lnSpc>
                          <a:spcPct val="115000"/>
                        </a:lnSpc>
                        <a:spcAft>
                          <a:spcPts val="0"/>
                        </a:spcAft>
                      </a:pPr>
                      <a:r>
                        <a:rPr lang="it-IT" sz="900" kern="1200">
                          <a:solidFill>
                            <a:srgbClr val="000000"/>
                          </a:solidFill>
                          <a:latin typeface="Times New Roman"/>
                          <a:ea typeface="Times New Roman"/>
                          <a:cs typeface="Times New Roman"/>
                        </a:rPr>
                        <a:t>185-Leggenda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Tra leggenda e realtà: si</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rifletterà sulla parità di</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genere, in riferimento alla</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conquista del diritto al voto</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da parte delle donne, con</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alcuni riferimenti storici</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precisi. Per quanto concerne</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il fiore simbolo di questa</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festa, ci soffermeremo sulla</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leggenda della mimosa.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a:solidFill>
                            <a:srgbClr val="000000"/>
                          </a:solidFill>
                          <a:latin typeface="Times New Roman"/>
                          <a:ea typeface="Times New Roman"/>
                          <a:cs typeface="Times New Roman"/>
                        </a:rPr>
                        <a:t>Primaria Tamara- </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aula di classe 5^</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5/3/2026</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Classe 5^</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a:solidFill>
                            <a:srgbClr val="000000"/>
                          </a:solidFill>
                          <a:latin typeface="Times New Roman"/>
                          <a:ea typeface="Times New Roman"/>
                          <a:cs typeface="Times New Roman"/>
                        </a:rPr>
                        <a:t>186-Creazione di un mosaico digitale.</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MIMOSA PIXEL ART</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a:solidFill>
                            <a:srgbClr val="000000"/>
                          </a:solidFill>
                          <a:latin typeface="Times New Roman"/>
                          <a:ea typeface="Times New Roman"/>
                          <a:cs typeface="Times New Roman"/>
                        </a:rPr>
                        <a:t>Cl. 1^</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Scuola Primaria</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“M. Montessori”</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Berra</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6 /3/2026</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8.20/9.20</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In classe</a:t>
                      </a:r>
                      <a:endParaRPr lang="it-IT" sz="1100" dirty="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a:solidFill>
                            <a:srgbClr val="000000"/>
                          </a:solidFill>
                          <a:latin typeface="Times New Roman"/>
                          <a:ea typeface="Times New Roman"/>
                          <a:cs typeface="Times New Roman"/>
                        </a:rPr>
                        <a:t>187-Lettura di un testo poetico proposto dall’insegnante e apertura alle riflessioni degli alunni. </a:t>
                      </a:r>
                      <a:endParaRPr lang="it-IT" sz="1100">
                        <a:latin typeface="Calibri"/>
                        <a:ea typeface="Calibri"/>
                        <a:cs typeface="Times New Roman"/>
                      </a:endParaRPr>
                    </a:p>
                    <a:p>
                      <a:pPr>
                        <a:lnSpc>
                          <a:spcPct val="115000"/>
                        </a:lnSpc>
                        <a:spcAft>
                          <a:spcPts val="0"/>
                        </a:spcAft>
                        <a:tabLst>
                          <a:tab pos="1608455" algn="r"/>
                        </a:tabLst>
                      </a:pPr>
                      <a:r>
                        <a:rPr lang="it-IT" sz="900" kern="1200">
                          <a:solidFill>
                            <a:srgbClr val="000000"/>
                          </a:solidFill>
                          <a:latin typeface="Times New Roman"/>
                          <a:ea typeface="Times New Roman"/>
                          <a:cs typeface="Times New Roman"/>
                        </a:rPr>
                        <a:t>Rielaborazione di quanto	</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emerso dal momento riflessivo, che verrà trasformato in attività grafico-pittorica.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UNA MIMOSA PER…</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a:solidFill>
                            <a:srgbClr val="000000"/>
                          </a:solidFill>
                          <a:latin typeface="Times New Roman"/>
                          <a:ea typeface="Times New Roman"/>
                          <a:cs typeface="Times New Roman"/>
                        </a:rPr>
                        <a:t>Cl. 2 A</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Scuola Primaria</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“M. Montessori”</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Berra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6 /3/2026</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8.30/10.20</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In classe</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a:solidFill>
                            <a:srgbClr val="000000"/>
                          </a:solidFill>
                          <a:latin typeface="Times New Roman"/>
                          <a:ea typeface="Times New Roman"/>
                          <a:cs typeface="Times New Roman"/>
                        </a:rPr>
                        <a:t>188-Lettura della poesia proposta dal docente:</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“Piccole donne”. Apertura alla discussione in</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classe e rielaborazione di quanto emerso.</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Attività grafico-manuali per la creazione di</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un biglietto con mazzolino di mimosa.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“PICCOLE DONNE”</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a:solidFill>
                            <a:srgbClr val="000000"/>
                          </a:solidFill>
                          <a:latin typeface="Times New Roman"/>
                          <a:ea typeface="Times New Roman"/>
                          <a:cs typeface="Times New Roman"/>
                        </a:rPr>
                        <a:t>Cl. 2 B</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Scuola Primaria</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“M. Montessori”</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Berra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6 /3/2026</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8.30/10.20</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In classe</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fld id="{B007B441-5312-499D-93C3-6E37886527FA}" type="slidenum">
              <a:rPr lang="it-IT" smtClean="0"/>
              <a:pPr/>
              <a:t>37</a:t>
            </a:fld>
            <a:endParaRPr lang="it-IT"/>
          </a:p>
        </p:txBody>
      </p:sp>
      <p:graphicFrame>
        <p:nvGraphicFramePr>
          <p:cNvPr id="3" name="Tabella 2"/>
          <p:cNvGraphicFramePr>
            <a:graphicFrameLocks noGrp="1"/>
          </p:cNvGraphicFramePr>
          <p:nvPr/>
        </p:nvGraphicFramePr>
        <p:xfrm>
          <a:off x="251520" y="404664"/>
          <a:ext cx="8496942" cy="6394685"/>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a:lnSpc>
                          <a:spcPct val="115000"/>
                        </a:lnSpc>
                        <a:spcAft>
                          <a:spcPts val="0"/>
                        </a:spcAft>
                      </a:pPr>
                      <a:r>
                        <a:rPr lang="it-IT" sz="900" kern="1200">
                          <a:solidFill>
                            <a:srgbClr val="000000"/>
                          </a:solidFill>
                          <a:latin typeface="Times New Roman"/>
                          <a:ea typeface="Times New Roman"/>
                          <a:cs typeface="Times New Roman"/>
                        </a:rPr>
                        <a:t>189-Dalla condivisione delle riflessioni sullapoesia: “8 marzo”, alla realizzazione grafica di un biglietto sulla tematica.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8 MARZO:</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FESTA DELLA DONNA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a:solidFill>
                            <a:srgbClr val="000000"/>
                          </a:solidFill>
                          <a:latin typeface="Times New Roman"/>
                          <a:ea typeface="Times New Roman"/>
                          <a:cs typeface="Times New Roman"/>
                        </a:rPr>
                        <a:t>Cl. 3 A</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Scuola Primaria</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“M. Montessori”</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Berra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04/3/2026</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13.20/14.20</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In classe</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dirty="0">
                          <a:solidFill>
                            <a:srgbClr val="000000"/>
                          </a:solidFill>
                          <a:latin typeface="Times New Roman"/>
                          <a:ea typeface="Times New Roman"/>
                          <a:cs typeface="Times New Roman"/>
                        </a:rPr>
                        <a:t>190-Conoscere la storia della giornata </a:t>
                      </a:r>
                      <a:r>
                        <a:rPr lang="it-IT" sz="900" kern="1200" dirty="0" smtClean="0">
                          <a:solidFill>
                            <a:srgbClr val="000000"/>
                          </a:solidFill>
                          <a:latin typeface="Times New Roman"/>
                          <a:ea typeface="Times New Roman"/>
                          <a:cs typeface="Times New Roman"/>
                        </a:rPr>
                        <a:t>dell’8</a:t>
                      </a:r>
                      <a:r>
                        <a:rPr lang="it-IT" sz="1100" kern="1200" baseline="0" dirty="0" smtClean="0">
                          <a:solidFill>
                            <a:schemeClr val="tx1"/>
                          </a:solidFill>
                          <a:latin typeface="Calibri"/>
                          <a:ea typeface="Times New Roman"/>
                          <a:cs typeface="Times New Roman"/>
                        </a:rPr>
                        <a:t> </a:t>
                      </a:r>
                      <a:r>
                        <a:rPr lang="it-IT" sz="900" kern="1200" dirty="0" smtClean="0">
                          <a:solidFill>
                            <a:srgbClr val="000000"/>
                          </a:solidFill>
                          <a:latin typeface="Times New Roman"/>
                          <a:ea typeface="Times New Roman"/>
                          <a:cs typeface="Times New Roman"/>
                        </a:rPr>
                        <a:t>marzo </a:t>
                      </a:r>
                      <a:r>
                        <a:rPr lang="it-IT" sz="900" kern="1200" dirty="0">
                          <a:solidFill>
                            <a:srgbClr val="000000"/>
                          </a:solidFill>
                          <a:latin typeface="Times New Roman"/>
                          <a:ea typeface="Times New Roman"/>
                          <a:cs typeface="Times New Roman"/>
                        </a:rPr>
                        <a:t>e di alcune grandi donne </a:t>
                      </a:r>
                      <a:r>
                        <a:rPr lang="it-IT" sz="900" kern="1200" dirty="0" smtClean="0">
                          <a:solidFill>
                            <a:srgbClr val="000000"/>
                          </a:solidFill>
                          <a:latin typeface="Times New Roman"/>
                          <a:ea typeface="Times New Roman"/>
                          <a:cs typeface="Times New Roman"/>
                        </a:rPr>
                        <a:t>della</a:t>
                      </a:r>
                      <a:r>
                        <a:rPr lang="it-IT" sz="1100" kern="1200" baseline="0" dirty="0" smtClean="0">
                          <a:solidFill>
                            <a:schemeClr val="tx1"/>
                          </a:solidFill>
                          <a:latin typeface="Calibri"/>
                          <a:ea typeface="Times New Roman"/>
                          <a:cs typeface="Times New Roman"/>
                        </a:rPr>
                        <a:t> </a:t>
                      </a:r>
                      <a:r>
                        <a:rPr lang="it-IT" sz="900" kern="1200" dirty="0" smtClean="0">
                          <a:solidFill>
                            <a:srgbClr val="000000"/>
                          </a:solidFill>
                          <a:latin typeface="Times New Roman"/>
                          <a:ea typeface="Times New Roman"/>
                          <a:cs typeface="Times New Roman"/>
                        </a:rPr>
                        <a:t>storia</a:t>
                      </a:r>
                      <a:r>
                        <a:rPr lang="it-IT" sz="900" kern="1200" dirty="0">
                          <a:solidFill>
                            <a:srgbClr val="000000"/>
                          </a:solidFill>
                          <a:latin typeface="Times New Roman"/>
                          <a:ea typeface="Times New Roman"/>
                          <a:cs typeface="Times New Roman"/>
                        </a:rPr>
                        <a:t>, attraverso loro brevi </a:t>
                      </a:r>
                      <a:r>
                        <a:rPr lang="it-IT" sz="900" kern="1200" dirty="0" smtClean="0">
                          <a:solidFill>
                            <a:srgbClr val="000000"/>
                          </a:solidFill>
                          <a:latin typeface="Times New Roman"/>
                          <a:ea typeface="Times New Roman"/>
                          <a:cs typeface="Times New Roman"/>
                        </a:rPr>
                        <a:t>biografie:</a:t>
                      </a:r>
                      <a:r>
                        <a:rPr lang="it-IT" sz="1100" kern="1200" baseline="0" dirty="0" smtClean="0">
                          <a:solidFill>
                            <a:schemeClr val="tx1"/>
                          </a:solidFill>
                          <a:latin typeface="Calibri"/>
                          <a:ea typeface="Times New Roman"/>
                          <a:cs typeface="Times New Roman"/>
                        </a:rPr>
                        <a:t> </a:t>
                      </a:r>
                      <a:r>
                        <a:rPr lang="it-IT" sz="900" kern="1200" dirty="0" smtClean="0">
                          <a:solidFill>
                            <a:srgbClr val="000000"/>
                          </a:solidFill>
                          <a:latin typeface="Times New Roman"/>
                          <a:ea typeface="Times New Roman"/>
                          <a:cs typeface="Times New Roman"/>
                        </a:rPr>
                        <a:t>riflessioni </a:t>
                      </a:r>
                      <a:r>
                        <a:rPr lang="it-IT" sz="900" kern="1200" dirty="0">
                          <a:solidFill>
                            <a:srgbClr val="000000"/>
                          </a:solidFill>
                          <a:latin typeface="Times New Roman"/>
                          <a:ea typeface="Times New Roman"/>
                          <a:cs typeface="Times New Roman"/>
                        </a:rPr>
                        <a:t>in classe.</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Attività di pixel art.</a:t>
                      </a:r>
                      <a:endParaRPr lang="it-IT" sz="1100" dirty="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GRANDI DONNE DELLA STORIA</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a:solidFill>
                            <a:srgbClr val="000000"/>
                          </a:solidFill>
                          <a:latin typeface="Times New Roman"/>
                          <a:ea typeface="Times New Roman"/>
                          <a:cs typeface="Times New Roman"/>
                        </a:rPr>
                        <a:t>Cl. 3 B</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Scuola Primaria</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“M. Montessori”</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Berra</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6 /3/2026</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8.30/10.20</a:t>
                      </a:r>
                      <a:endParaRPr lang="it-IT" sz="1100">
                        <a:latin typeface="Calibri"/>
                        <a:ea typeface="Calibri"/>
                        <a:cs typeface="Times New Roman"/>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In classe</a:t>
                      </a:r>
                      <a:endParaRPr lang="it-IT" sz="1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dirty="0">
                          <a:solidFill>
                            <a:srgbClr val="000000"/>
                          </a:solidFill>
                          <a:latin typeface="Times New Roman"/>
                          <a:ea typeface="Times New Roman"/>
                          <a:cs typeface="Times New Roman"/>
                        </a:rPr>
                        <a:t>191-Visione di un video dedicato alla </a:t>
                      </a:r>
                      <a:r>
                        <a:rPr lang="it-IT" sz="900" kern="1200" dirty="0" smtClean="0">
                          <a:solidFill>
                            <a:srgbClr val="000000"/>
                          </a:solidFill>
                          <a:latin typeface="Times New Roman"/>
                          <a:ea typeface="Times New Roman"/>
                          <a:cs typeface="Times New Roman"/>
                        </a:rPr>
                        <a:t>giornata,</a:t>
                      </a:r>
                      <a:r>
                        <a:rPr lang="it-IT" sz="1100" kern="1200" baseline="0" dirty="0" smtClean="0">
                          <a:solidFill>
                            <a:schemeClr val="tx1"/>
                          </a:solidFill>
                          <a:latin typeface="Calibri"/>
                          <a:ea typeface="Times New Roman"/>
                          <a:cs typeface="Times New Roman"/>
                        </a:rPr>
                        <a:t> </a:t>
                      </a:r>
                      <a:r>
                        <a:rPr lang="it-IT" sz="900" kern="1200" dirty="0" smtClean="0">
                          <a:solidFill>
                            <a:srgbClr val="000000"/>
                          </a:solidFill>
                          <a:latin typeface="Times New Roman"/>
                          <a:ea typeface="Times New Roman"/>
                          <a:cs typeface="Times New Roman"/>
                        </a:rPr>
                        <a:t>come </a:t>
                      </a:r>
                      <a:r>
                        <a:rPr lang="it-IT" sz="900" kern="1200" dirty="0">
                          <a:solidFill>
                            <a:srgbClr val="000000"/>
                          </a:solidFill>
                          <a:latin typeface="Times New Roman"/>
                          <a:ea typeface="Times New Roman"/>
                          <a:cs typeface="Times New Roman"/>
                        </a:rPr>
                        <a:t>spunto di riflessione sulle tematiche</a:t>
                      </a:r>
                      <a:endParaRPr lang="it-IT" sz="1100" dirty="0">
                        <a:latin typeface="Calibri"/>
                        <a:ea typeface="Calibri"/>
                        <a:cs typeface="Times New Roman"/>
                      </a:endParaRPr>
                    </a:p>
                    <a:p>
                      <a:pPr>
                        <a:lnSpc>
                          <a:spcPct val="115000"/>
                        </a:lnSpc>
                        <a:spcAft>
                          <a:spcPts val="0"/>
                        </a:spcAft>
                      </a:pPr>
                      <a:r>
                        <a:rPr lang="it-IT" sz="900" kern="1200" dirty="0">
                          <a:solidFill>
                            <a:srgbClr val="000000"/>
                          </a:solidFill>
                          <a:latin typeface="Times New Roman"/>
                          <a:ea typeface="Times New Roman"/>
                          <a:cs typeface="Times New Roman"/>
                        </a:rPr>
                        <a:t>legate all’8 marzo. Dopo l’analisi del </a:t>
                      </a:r>
                      <a:r>
                        <a:rPr lang="it-IT" sz="900" kern="1200" dirty="0" smtClean="0">
                          <a:solidFill>
                            <a:srgbClr val="000000"/>
                          </a:solidFill>
                          <a:latin typeface="Times New Roman"/>
                          <a:ea typeface="Times New Roman"/>
                          <a:cs typeface="Times New Roman"/>
                        </a:rPr>
                        <a:t>testo</a:t>
                      </a:r>
                      <a:r>
                        <a:rPr lang="it-IT" sz="1100" kern="1200" baseline="0" dirty="0" smtClean="0">
                          <a:solidFill>
                            <a:schemeClr val="tx1"/>
                          </a:solidFill>
                          <a:latin typeface="Calibri"/>
                          <a:ea typeface="Times New Roman"/>
                          <a:cs typeface="Times New Roman"/>
                        </a:rPr>
                        <a:t> </a:t>
                      </a:r>
                      <a:r>
                        <a:rPr lang="it-IT" sz="900" kern="1200" dirty="0" smtClean="0">
                          <a:solidFill>
                            <a:srgbClr val="000000"/>
                          </a:solidFill>
                          <a:latin typeface="Times New Roman"/>
                          <a:ea typeface="Times New Roman"/>
                          <a:cs typeface="Times New Roman"/>
                        </a:rPr>
                        <a:t>poetico</a:t>
                      </a:r>
                      <a:r>
                        <a:rPr lang="it-IT" sz="900" kern="1200" dirty="0">
                          <a:solidFill>
                            <a:srgbClr val="000000"/>
                          </a:solidFill>
                          <a:latin typeface="Times New Roman"/>
                          <a:ea typeface="Times New Roman"/>
                          <a:cs typeface="Times New Roman"/>
                        </a:rPr>
                        <a:t>: “Tu donna” di Maria </a:t>
                      </a:r>
                      <a:r>
                        <a:rPr lang="it-IT" sz="900" kern="1200" dirty="0" err="1" smtClean="0">
                          <a:solidFill>
                            <a:srgbClr val="000000"/>
                          </a:solidFill>
                          <a:latin typeface="Times New Roman"/>
                          <a:ea typeface="Times New Roman"/>
                          <a:cs typeface="Times New Roman"/>
                        </a:rPr>
                        <a:t>Ruggi</a:t>
                      </a:r>
                      <a:r>
                        <a:rPr lang="it-IT" sz="900" kern="1200" dirty="0" smtClean="0">
                          <a:solidFill>
                            <a:srgbClr val="000000"/>
                          </a:solidFill>
                          <a:latin typeface="Times New Roman"/>
                          <a:ea typeface="Times New Roman"/>
                          <a:cs typeface="Times New Roman"/>
                        </a:rPr>
                        <a:t>,</a:t>
                      </a:r>
                      <a:r>
                        <a:rPr lang="it-IT" sz="1100" kern="1200" baseline="0" dirty="0" smtClean="0">
                          <a:solidFill>
                            <a:schemeClr val="tx1"/>
                          </a:solidFill>
                          <a:latin typeface="Calibri"/>
                          <a:ea typeface="Times New Roman"/>
                          <a:cs typeface="Times New Roman"/>
                        </a:rPr>
                        <a:t> </a:t>
                      </a:r>
                      <a:r>
                        <a:rPr lang="it-IT" sz="900" kern="1200" dirty="0" smtClean="0">
                          <a:solidFill>
                            <a:srgbClr val="000000"/>
                          </a:solidFill>
                          <a:latin typeface="Times New Roman"/>
                          <a:ea typeface="Times New Roman"/>
                          <a:cs typeface="Times New Roman"/>
                        </a:rPr>
                        <a:t>attività </a:t>
                      </a:r>
                      <a:r>
                        <a:rPr lang="it-IT" sz="900" kern="1200" dirty="0" err="1">
                          <a:solidFill>
                            <a:srgbClr val="000000"/>
                          </a:solidFill>
                          <a:latin typeface="Times New Roman"/>
                          <a:ea typeface="Times New Roman"/>
                          <a:cs typeface="Times New Roman"/>
                        </a:rPr>
                        <a:t>linguistico-grammaticali</a:t>
                      </a:r>
                      <a:r>
                        <a:rPr lang="it-IT" sz="900" kern="1200" dirty="0">
                          <a:solidFill>
                            <a:srgbClr val="000000"/>
                          </a:solidFill>
                          <a:latin typeface="Times New Roman"/>
                          <a:ea typeface="Times New Roman"/>
                          <a:cs typeface="Times New Roman"/>
                        </a:rPr>
                        <a:t> legati </a:t>
                      </a:r>
                      <a:r>
                        <a:rPr lang="it-IT" sz="900" kern="1200" dirty="0" smtClean="0">
                          <a:solidFill>
                            <a:srgbClr val="000000"/>
                          </a:solidFill>
                          <a:latin typeface="Times New Roman"/>
                          <a:ea typeface="Times New Roman"/>
                          <a:cs typeface="Times New Roman"/>
                        </a:rPr>
                        <a:t>ad</a:t>
                      </a:r>
                      <a:r>
                        <a:rPr lang="it-IT" sz="1100" kern="1200" baseline="0" dirty="0" smtClean="0">
                          <a:solidFill>
                            <a:schemeClr val="tx1"/>
                          </a:solidFill>
                          <a:latin typeface="Calibri"/>
                          <a:ea typeface="Times New Roman"/>
                          <a:cs typeface="Times New Roman"/>
                        </a:rPr>
                        <a:t> </a:t>
                      </a:r>
                      <a:r>
                        <a:rPr lang="it-IT" sz="900" kern="1200" dirty="0" smtClean="0">
                          <a:solidFill>
                            <a:srgbClr val="000000"/>
                          </a:solidFill>
                          <a:latin typeface="Times New Roman"/>
                          <a:ea typeface="Times New Roman"/>
                          <a:cs typeface="Times New Roman"/>
                        </a:rPr>
                        <a:t>esso</a:t>
                      </a:r>
                      <a:r>
                        <a:rPr lang="it-IT" sz="900" kern="1200" dirty="0">
                          <a:solidFill>
                            <a:srgbClr val="000000"/>
                          </a:solidFill>
                          <a:latin typeface="Times New Roman"/>
                          <a:ea typeface="Times New Roman"/>
                          <a:cs typeface="Times New Roman"/>
                        </a:rPr>
                        <a:t>.</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WOMAN’S DAY! EQUALITY RESPECT</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1" kern="1200">
                          <a:solidFill>
                            <a:srgbClr val="000000"/>
                          </a:solidFill>
                          <a:latin typeface="Times New Roman"/>
                          <a:ea typeface="Times New Roman"/>
                          <a:cs typeface="Times New Roman"/>
                        </a:rPr>
                        <a:t>Cl. 4 A e B</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Scuola Primaria</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“M. Montessori”</a:t>
                      </a:r>
                      <a:endParaRPr lang="it-IT" sz="1100">
                        <a:latin typeface="Calibri"/>
                        <a:ea typeface="Calibri"/>
                        <a:cs typeface="Times New Roman"/>
                      </a:endParaRPr>
                    </a:p>
                    <a:p>
                      <a:pPr>
                        <a:lnSpc>
                          <a:spcPct val="115000"/>
                        </a:lnSpc>
                        <a:spcAft>
                          <a:spcPts val="0"/>
                        </a:spcAft>
                      </a:pPr>
                      <a:r>
                        <a:rPr lang="it-IT" sz="900" b="1" kern="1200">
                          <a:solidFill>
                            <a:srgbClr val="000000"/>
                          </a:solidFill>
                          <a:latin typeface="Times New Roman"/>
                          <a:ea typeface="Times New Roman"/>
                          <a:cs typeface="Times New Roman"/>
                        </a:rPr>
                        <a:t>Berra</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a:solidFill>
                            <a:srgbClr val="000000"/>
                          </a:solidFill>
                          <a:latin typeface="Times New Roman"/>
                          <a:ea typeface="Times New Roman"/>
                          <a:cs typeface="Times New Roman"/>
                        </a:rPr>
                        <a:t>02 /3/2026</a:t>
                      </a:r>
                      <a:endParaRPr lang="it-IT" sz="1100">
                        <a:latin typeface="Calibri"/>
                        <a:ea typeface="Calibri"/>
                        <a:cs typeface="Times New Roman"/>
                      </a:endParaRPr>
                    </a:p>
                    <a:p>
                      <a:pPr>
                        <a:lnSpc>
                          <a:spcPct val="115000"/>
                        </a:lnSpc>
                        <a:spcAft>
                          <a:spcPts val="0"/>
                        </a:spcAft>
                      </a:pPr>
                      <a:r>
                        <a:rPr lang="it-IT" sz="900" kern="1200">
                          <a:solidFill>
                            <a:srgbClr val="000000"/>
                          </a:solidFill>
                          <a:latin typeface="Times New Roman"/>
                          <a:ea typeface="Times New Roman"/>
                          <a:cs typeface="Times New Roman"/>
                        </a:rPr>
                        <a:t>8.30/10.20</a:t>
                      </a:r>
                      <a:endParaRPr lang="it-IT" sz="110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a:solidFill>
                            <a:srgbClr val="000000"/>
                          </a:solidFill>
                          <a:latin typeface="Times New Roman"/>
                          <a:ea typeface="Times New Roman"/>
                          <a:cs typeface="Times New Roman"/>
                        </a:rPr>
                        <a:t>In classe</a:t>
                      </a:r>
                      <a:endParaRPr lang="it-IT" sz="1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8582">
                <a:tc>
                  <a:txBody>
                    <a:bodyPr/>
                    <a:lstStyle/>
                    <a:p>
                      <a:pPr>
                        <a:lnSpc>
                          <a:spcPct val="115000"/>
                        </a:lnSpc>
                        <a:spcAft>
                          <a:spcPts val="0"/>
                        </a:spcAft>
                      </a:pPr>
                      <a:r>
                        <a:rPr lang="it-IT" sz="900" kern="1200" smtClean="0">
                          <a:solidFill>
                            <a:srgbClr val="000000"/>
                          </a:solidFill>
                          <a:latin typeface="Times New Roman"/>
                          <a:ea typeface="Times New Roman"/>
                          <a:cs typeface="Times New Roman"/>
                        </a:rPr>
                        <a:t>192-</a:t>
                      </a:r>
                      <a:r>
                        <a:rPr lang="it-IT" sz="700" kern="1200" smtClean="0">
                          <a:solidFill>
                            <a:srgbClr val="000000"/>
                          </a:solidFill>
                          <a:latin typeface="Times New Roman"/>
                          <a:ea typeface="Times New Roman"/>
                          <a:cs typeface="Times New Roman"/>
                        </a:rPr>
                        <a:t>Lettura e comprensione delle seguenti</a:t>
                      </a:r>
                      <a:endParaRPr lang="it-IT" sz="1100" smtClean="0">
                        <a:latin typeface="Calibri"/>
                        <a:ea typeface="Calibri"/>
                        <a:cs typeface="Times New Roman"/>
                      </a:endParaRPr>
                    </a:p>
                    <a:p>
                      <a:pPr>
                        <a:lnSpc>
                          <a:spcPct val="115000"/>
                        </a:lnSpc>
                        <a:spcAft>
                          <a:spcPts val="0"/>
                        </a:spcAft>
                      </a:pPr>
                      <a:r>
                        <a:rPr lang="it-IT" sz="700" kern="1200" smtClean="0">
                          <a:solidFill>
                            <a:srgbClr val="000000"/>
                          </a:solidFill>
                          <a:latin typeface="Times New Roman"/>
                          <a:ea typeface="Times New Roman"/>
                          <a:cs typeface="Times New Roman"/>
                        </a:rPr>
                        <a:t>poesie:” LA FORZA DELLA DONNA”(di Maria Ruggi), “UNA DONNA IN OGNI VITA” (di Maria Ruggi),”DONNA E “(di Rita Sabatini)”. Storia e significato della giornata della donna: lettura di un testo esplicativo.</a:t>
                      </a:r>
                      <a:endParaRPr lang="it-IT" sz="1100" smtClean="0">
                        <a:latin typeface="Calibri"/>
                        <a:ea typeface="Calibri"/>
                        <a:cs typeface="Times New Roman"/>
                      </a:endParaRPr>
                    </a:p>
                    <a:p>
                      <a:pPr>
                        <a:lnSpc>
                          <a:spcPct val="115000"/>
                        </a:lnSpc>
                        <a:spcAft>
                          <a:spcPts val="0"/>
                        </a:spcAft>
                      </a:pPr>
                      <a:r>
                        <a:rPr lang="it-IT" sz="700" kern="1200" smtClean="0">
                          <a:solidFill>
                            <a:srgbClr val="000000"/>
                          </a:solidFill>
                          <a:latin typeface="Times New Roman"/>
                          <a:ea typeface="Times New Roman"/>
                          <a:cs typeface="Times New Roman"/>
                        </a:rPr>
                        <a:t>L’importanza della “MIMOSA” associata a questa festa, riflessioni. Le grandi donne della storia:” FRIDA KAHLO, ARTEMISIA GENTILESCHI, RITA LEVI MONTALCINI, MARGHERITA HACK, MALALA YOUSAFZAI, IPAZIA DI ALESSANDRIA, SAMANTA CRISTOFERETTI, ALDA MERINI.</a:t>
                      </a:r>
                      <a:endParaRPr lang="it-IT" sz="1100" smtClean="0">
                        <a:latin typeface="Calibri"/>
                        <a:ea typeface="Calibri"/>
                        <a:cs typeface="Times New Roman"/>
                      </a:endParaRPr>
                    </a:p>
                    <a:p>
                      <a:pPr>
                        <a:lnSpc>
                          <a:spcPct val="115000"/>
                        </a:lnSpc>
                        <a:spcAft>
                          <a:spcPts val="0"/>
                        </a:spcAft>
                      </a:pPr>
                      <a:r>
                        <a:rPr lang="it-IT" sz="700" kern="1200" smtClean="0">
                          <a:solidFill>
                            <a:srgbClr val="000000"/>
                          </a:solidFill>
                          <a:latin typeface="Times New Roman"/>
                          <a:ea typeface="Times New Roman"/>
                          <a:cs typeface="Times New Roman"/>
                        </a:rPr>
                        <a:t>Parlare di loro, della vita, degli eventi che le hanno coinvolte, offrendo agli alunni un momento di meditazione per coinvolgerli sul tema dei diritti e delle parità di genere.</a:t>
                      </a:r>
                      <a:endParaRPr lang="it-IT" sz="1100" smtClean="0">
                        <a:latin typeface="Calibri"/>
                        <a:ea typeface="Calibri"/>
                        <a:cs typeface="Times New Roman"/>
                      </a:endParaRPr>
                    </a:p>
                    <a:p>
                      <a:pPr>
                        <a:lnSpc>
                          <a:spcPct val="115000"/>
                        </a:lnSpc>
                        <a:spcAft>
                          <a:spcPts val="0"/>
                        </a:spcAft>
                      </a:pPr>
                      <a:r>
                        <a:rPr lang="it-IT" sz="700" kern="1200" smtClean="0">
                          <a:solidFill>
                            <a:srgbClr val="000000"/>
                          </a:solidFill>
                          <a:latin typeface="Times New Roman"/>
                          <a:ea typeface="Times New Roman"/>
                          <a:cs typeface="Times New Roman"/>
                        </a:rPr>
                        <a:t>Realizzazione di un biglietto su</a:t>
                      </a:r>
                      <a:endParaRPr lang="it-IT" sz="1100" smtClean="0">
                        <a:latin typeface="Calibri"/>
                        <a:ea typeface="Calibri"/>
                        <a:cs typeface="Times New Roman"/>
                      </a:endParaRPr>
                    </a:p>
                    <a:p>
                      <a:r>
                        <a:rPr lang="it-IT" sz="700" kern="1200" smtClean="0">
                          <a:solidFill>
                            <a:srgbClr val="000000"/>
                          </a:solidFill>
                          <a:latin typeface="Times New Roman"/>
                          <a:ea typeface="Times New Roman"/>
                        </a:rPr>
                        <a:t>cartoncino colorato con una dedica, una poesia e un cuore pieghevole con sorpresa.</a:t>
                      </a:r>
                      <a:endParaRPr lang="it-IT" sz="1100" dirty="0">
                        <a:latin typeface="Calibri"/>
                        <a:ea typeface="Calibri"/>
                        <a:cs typeface="Times New Roman"/>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smtClean="0">
                          <a:solidFill>
                            <a:schemeClr val="tx1"/>
                          </a:solidFill>
                          <a:latin typeface="Times New Roman" pitchFamily="18" charset="0"/>
                          <a:ea typeface="+mn-ea"/>
                          <a:cs typeface="Times New Roman" pitchFamily="18" charset="0"/>
                        </a:rPr>
                        <a:t>Una DONNA </a:t>
                      </a:r>
                      <a:r>
                        <a:rPr lang="it-IT" sz="900" kern="1200" dirty="0" err="1" smtClean="0">
                          <a:solidFill>
                            <a:schemeClr val="tx1"/>
                          </a:solidFill>
                          <a:latin typeface="Times New Roman" pitchFamily="18" charset="0"/>
                          <a:ea typeface="+mn-ea"/>
                          <a:cs typeface="Times New Roman" pitchFamily="18" charset="0"/>
                        </a:rPr>
                        <a:t>è…</a:t>
                      </a:r>
                      <a:endParaRPr lang="it-IT" sz="900" dirty="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it-IT" sz="900" b="1" kern="1200" dirty="0" smtClean="0">
                          <a:solidFill>
                            <a:schemeClr val="tx1"/>
                          </a:solidFill>
                          <a:latin typeface="Times New Roman" pitchFamily="18" charset="0"/>
                          <a:ea typeface="+mn-ea"/>
                          <a:cs typeface="Times New Roman" pitchFamily="18" charset="0"/>
                        </a:rPr>
                        <a:t>Cl. 5^</a:t>
                      </a:r>
                      <a:endParaRPr lang="it-IT" sz="900" kern="1200" dirty="0" smtClean="0">
                        <a:solidFill>
                          <a:schemeClr val="tx1"/>
                        </a:solidFill>
                        <a:latin typeface="Times New Roman" pitchFamily="18" charset="0"/>
                        <a:ea typeface="+mn-ea"/>
                        <a:cs typeface="Times New Roman" pitchFamily="18" charset="0"/>
                      </a:endParaRPr>
                    </a:p>
                    <a:p>
                      <a:r>
                        <a:rPr lang="it-IT" sz="900" b="1" kern="1200" dirty="0" smtClean="0">
                          <a:solidFill>
                            <a:schemeClr val="tx1"/>
                          </a:solidFill>
                          <a:latin typeface="Times New Roman" pitchFamily="18" charset="0"/>
                          <a:ea typeface="+mn-ea"/>
                          <a:cs typeface="Times New Roman" pitchFamily="18" charset="0"/>
                        </a:rPr>
                        <a:t>Scuola Primaria </a:t>
                      </a:r>
                      <a:endParaRPr lang="it-IT" sz="900" kern="1200" dirty="0" smtClean="0">
                        <a:solidFill>
                          <a:schemeClr val="tx1"/>
                        </a:solidFill>
                        <a:latin typeface="Times New Roman" pitchFamily="18" charset="0"/>
                        <a:ea typeface="+mn-ea"/>
                        <a:cs typeface="Times New Roman" pitchFamily="18" charset="0"/>
                      </a:endParaRPr>
                    </a:p>
                    <a:p>
                      <a:r>
                        <a:rPr lang="it-IT" sz="900" b="1" kern="1200" dirty="0" smtClean="0">
                          <a:solidFill>
                            <a:schemeClr val="tx1"/>
                          </a:solidFill>
                          <a:latin typeface="Times New Roman" pitchFamily="18" charset="0"/>
                          <a:ea typeface="+mn-ea"/>
                          <a:cs typeface="Times New Roman" pitchFamily="18" charset="0"/>
                        </a:rPr>
                        <a:t>“M. </a:t>
                      </a:r>
                      <a:r>
                        <a:rPr lang="it-IT" sz="900" b="1" kern="1200" dirty="0" err="1" smtClean="0">
                          <a:solidFill>
                            <a:schemeClr val="tx1"/>
                          </a:solidFill>
                          <a:latin typeface="Times New Roman" pitchFamily="18" charset="0"/>
                          <a:ea typeface="+mn-ea"/>
                          <a:cs typeface="Times New Roman" pitchFamily="18" charset="0"/>
                        </a:rPr>
                        <a:t>Montessori</a:t>
                      </a:r>
                      <a:r>
                        <a:rPr lang="it-IT" sz="900" b="1" kern="1200" dirty="0" smtClean="0">
                          <a:solidFill>
                            <a:schemeClr val="tx1"/>
                          </a:solidFill>
                          <a:latin typeface="Times New Roman" pitchFamily="18" charset="0"/>
                          <a:ea typeface="+mn-ea"/>
                          <a:cs typeface="Times New Roman" pitchFamily="18" charset="0"/>
                        </a:rPr>
                        <a:t>” </a:t>
                      </a:r>
                      <a:r>
                        <a:rPr lang="it-IT" sz="900" b="1" kern="1200" dirty="0" err="1" smtClean="0">
                          <a:solidFill>
                            <a:schemeClr val="tx1"/>
                          </a:solidFill>
                          <a:latin typeface="Times New Roman" pitchFamily="18" charset="0"/>
                          <a:ea typeface="+mn-ea"/>
                          <a:cs typeface="Times New Roman" pitchFamily="18" charset="0"/>
                        </a:rPr>
                        <a:t>Berra</a:t>
                      </a:r>
                      <a:endParaRPr lang="it-IT" sz="900" dirty="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it-IT" sz="900" kern="1200" dirty="0" smtClean="0">
                          <a:solidFill>
                            <a:schemeClr val="tx1"/>
                          </a:solidFill>
                          <a:latin typeface="Times New Roman" pitchFamily="18" charset="0"/>
                          <a:ea typeface="+mn-ea"/>
                          <a:cs typeface="Times New Roman" pitchFamily="18" charset="0"/>
                        </a:rPr>
                        <a:t>02 /3/2026</a:t>
                      </a:r>
                    </a:p>
                    <a:p>
                      <a:r>
                        <a:rPr lang="it-IT" sz="900" kern="1200" dirty="0" smtClean="0">
                          <a:solidFill>
                            <a:schemeClr val="tx1"/>
                          </a:solidFill>
                          <a:latin typeface="Times New Roman" pitchFamily="18" charset="0"/>
                          <a:ea typeface="+mn-ea"/>
                          <a:cs typeface="Times New Roman" pitchFamily="18" charset="0"/>
                        </a:rPr>
                        <a:t>8.30/10.20</a:t>
                      </a:r>
                      <a:endParaRPr lang="it-IT" sz="900" dirty="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kern="1200" dirty="0" smtClean="0">
                          <a:solidFill>
                            <a:srgbClr val="000000"/>
                          </a:solidFill>
                          <a:latin typeface="Times New Roman" pitchFamily="18" charset="0"/>
                          <a:ea typeface="Times New Roman"/>
                          <a:cs typeface="Times New Roman" pitchFamily="18" charset="0"/>
                        </a:rPr>
                        <a:t>.</a:t>
                      </a:r>
                      <a:r>
                        <a:rPr lang="it-IT" sz="900" kern="1200" dirty="0" smtClean="0">
                          <a:solidFill>
                            <a:schemeClr val="tx1"/>
                          </a:solidFill>
                          <a:latin typeface="Times New Roman" pitchFamily="18" charset="0"/>
                          <a:ea typeface="+mn-ea"/>
                          <a:cs typeface="Times New Roman" pitchFamily="18" charset="0"/>
                        </a:rPr>
                        <a:t> In classe</a:t>
                      </a:r>
                      <a:endParaRPr lang="it-IT" sz="900" dirty="0">
                        <a:latin typeface="Times New Roman" pitchFamily="18" charset="0"/>
                        <a:ea typeface="Calibri"/>
                        <a:cs typeface="Times New Roman" pitchFamily="18" charset="0"/>
                      </a:endParaRPr>
                    </a:p>
                  </a:txBody>
                  <a:tcPr marL="45720" marR="4572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214038"/>
          <a:ext cx="8496942" cy="6343632"/>
        </p:xfrm>
        <a:graphic>
          <a:graphicData uri="http://schemas.openxmlformats.org/drawingml/2006/table">
            <a:tbl>
              <a:tblPr/>
              <a:tblGrid>
                <a:gridCol w="1699153"/>
                <a:gridCol w="1699153"/>
                <a:gridCol w="1699153"/>
                <a:gridCol w="1060718"/>
                <a:gridCol w="2338765"/>
              </a:tblGrid>
              <a:tr h="648072">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8-Convegno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Laboratorio: uguaglianza e differenza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We</a:t>
                      </a:r>
                      <a:r>
                        <a:rPr lang="it-IT" sz="900" dirty="0" smtClean="0">
                          <a:latin typeface="Times New Roman" pitchFamily="18" charset="0"/>
                          <a:ea typeface="Calibri"/>
                          <a:cs typeface="Times New Roman" pitchFamily="18" charset="0"/>
                        </a:rPr>
                        <a:t> Frame, Dipartimento di Giurisprudenza</a:t>
                      </a:r>
                      <a:r>
                        <a:rPr lang="it-IT" sz="900" baseline="0" dirty="0" smtClean="0">
                          <a:latin typeface="Times New Roman" pitchFamily="18" charset="0"/>
                          <a:ea typeface="Calibri"/>
                          <a:cs typeface="Times New Roman" pitchFamily="18" charset="0"/>
                        </a:rPr>
                        <a:t> dell’università di Ferrara, CDS Cultura</a:t>
                      </a:r>
                      <a:r>
                        <a:rPr lang="it-IT" sz="900" dirty="0" smtClean="0">
                          <a:latin typeface="Times New Roman" pitchFamily="18" charset="0"/>
                          <a:ea typeface="Calibri"/>
                          <a:cs typeface="Times New Roman" pitchFamily="18" charset="0"/>
                        </a:rPr>
                        <a:t>, Officina</a:t>
                      </a:r>
                    </a:p>
                    <a:p>
                      <a:pPr>
                        <a:lnSpc>
                          <a:spcPct val="115000"/>
                        </a:lnSpc>
                        <a:spcAft>
                          <a:spcPts val="0"/>
                        </a:spcAft>
                      </a:pPr>
                      <a:r>
                        <a:rPr lang="it-IT" sz="900" dirty="0" smtClean="0">
                          <a:latin typeface="Times New Roman" pitchFamily="18" charset="0"/>
                          <a:ea typeface="Calibri"/>
                          <a:cs typeface="Times New Roman" pitchFamily="18" charset="0"/>
                        </a:rPr>
                        <a:t>Europa</a:t>
                      </a:r>
                    </a:p>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9/3/2026</a:t>
                      </a:r>
                    </a:p>
                    <a:p>
                      <a:pPr algn="l">
                        <a:lnSpc>
                          <a:spcPct val="115000"/>
                        </a:lnSpc>
                        <a:spcAft>
                          <a:spcPts val="0"/>
                        </a:spcAft>
                      </a:pPr>
                      <a:r>
                        <a:rPr lang="it-IT" sz="900" dirty="0" smtClean="0">
                          <a:latin typeface="Times New Roman" pitchFamily="18" charset="0"/>
                          <a:ea typeface="Calibri"/>
                          <a:cs typeface="Times New Roman" pitchFamily="18" charset="0"/>
                        </a:rPr>
                        <a:t>Ore 10.00-17.030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a:t>
                      </a:r>
                      <a:r>
                        <a:rPr lang="it-IT" sz="900" dirty="0" err="1" smtClean="0">
                          <a:latin typeface="Times New Roman" pitchFamily="18" charset="0"/>
                          <a:ea typeface="Calibri"/>
                          <a:cs typeface="Times New Roman" pitchFamily="18" charset="0"/>
                        </a:rPr>
                        <a:t>Carlassare</a:t>
                      </a:r>
                      <a:r>
                        <a:rPr lang="it-IT" sz="900" dirty="0" smtClean="0">
                          <a:latin typeface="Times New Roman" pitchFamily="18" charset="0"/>
                          <a:ea typeface="Calibri"/>
                          <a:cs typeface="Times New Roman" pitchFamily="18" charset="0"/>
                        </a:rPr>
                        <a:t> del dipartimento</a:t>
                      </a:r>
                      <a:r>
                        <a:rPr lang="it-IT" sz="900" baseline="0" dirty="0" smtClean="0">
                          <a:latin typeface="Times New Roman" pitchFamily="18" charset="0"/>
                          <a:ea typeface="Calibri"/>
                          <a:cs typeface="Times New Roman" pitchFamily="18" charset="0"/>
                        </a:rPr>
                        <a:t> di Giurisprudenza di F</a:t>
                      </a:r>
                    </a:p>
                    <a:p>
                      <a:pPr algn="l">
                        <a:lnSpc>
                          <a:spcPct val="115000"/>
                        </a:lnSpc>
                        <a:spcAft>
                          <a:spcPts val="0"/>
                        </a:spcAft>
                      </a:pPr>
                      <a:r>
                        <a:rPr lang="it-IT" sz="900" baseline="0" dirty="0" smtClean="0">
                          <a:latin typeface="Times New Roman" pitchFamily="18" charset="0"/>
                          <a:ea typeface="Calibri"/>
                          <a:cs typeface="Times New Roman" pitchFamily="18" charset="0"/>
                        </a:rPr>
                        <a:t>Via corso Ercole d’Este 44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9-Convegno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Approccio</a:t>
                      </a:r>
                      <a:r>
                        <a:rPr lang="it-IT" sz="900" baseline="0" dirty="0" smtClean="0">
                          <a:latin typeface="Times New Roman" pitchFamily="18" charset="0"/>
                          <a:ea typeface="Calibri"/>
                          <a:cs typeface="Times New Roman" pitchFamily="18" charset="0"/>
                        </a:rPr>
                        <a:t> </a:t>
                      </a:r>
                      <a:r>
                        <a:rPr lang="it-IT" sz="900" baseline="0" dirty="0" err="1" smtClean="0">
                          <a:latin typeface="Times New Roman" pitchFamily="18" charset="0"/>
                          <a:ea typeface="Calibri"/>
                          <a:cs typeface="Times New Roman" pitchFamily="18" charset="0"/>
                        </a:rPr>
                        <a:t>intersezionale</a:t>
                      </a:r>
                      <a:r>
                        <a:rPr lang="it-IT" sz="900" baseline="0" dirty="0" smtClean="0">
                          <a:latin typeface="Times New Roman" pitchFamily="18" charset="0"/>
                          <a:ea typeface="Calibri"/>
                          <a:cs typeface="Times New Roman" pitchFamily="18" charset="0"/>
                        </a:rPr>
                        <a:t> e intergenerazionale al diritto all’uguaglianza</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We</a:t>
                      </a:r>
                      <a:r>
                        <a:rPr lang="it-IT" sz="900" dirty="0" smtClean="0">
                          <a:latin typeface="Times New Roman" pitchFamily="18" charset="0"/>
                          <a:ea typeface="Calibri"/>
                          <a:cs typeface="Times New Roman" pitchFamily="18" charset="0"/>
                        </a:rPr>
                        <a:t> Frame, Dipartimento di Giurisprudenza</a:t>
                      </a:r>
                      <a:r>
                        <a:rPr lang="it-IT" sz="900" baseline="0" dirty="0" smtClean="0">
                          <a:latin typeface="Times New Roman" pitchFamily="18" charset="0"/>
                          <a:ea typeface="Calibri"/>
                          <a:cs typeface="Times New Roman" pitchFamily="18" charset="0"/>
                        </a:rPr>
                        <a:t> dell’università di Ferrara, CDS Cultura,</a:t>
                      </a:r>
                      <a:r>
                        <a:rPr lang="it-IT" sz="900" dirty="0" smtClean="0">
                          <a:latin typeface="Times New Roman" pitchFamily="18" charset="0"/>
                          <a:ea typeface="Calibri"/>
                          <a:cs typeface="Times New Roman" pitchFamily="18" charset="0"/>
                        </a:rPr>
                        <a:t>Officina</a:t>
                      </a:r>
                    </a:p>
                    <a:p>
                      <a:pPr>
                        <a:lnSpc>
                          <a:spcPct val="115000"/>
                        </a:lnSpc>
                        <a:spcAft>
                          <a:spcPts val="0"/>
                        </a:spcAft>
                      </a:pPr>
                      <a:r>
                        <a:rPr lang="it-IT" sz="900" dirty="0" smtClean="0">
                          <a:latin typeface="Times New Roman" pitchFamily="18" charset="0"/>
                          <a:ea typeface="Calibri"/>
                          <a:cs typeface="Times New Roman" pitchFamily="18" charset="0"/>
                        </a:rPr>
                        <a:t>Europa</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6e7/5/2026</a:t>
                      </a:r>
                    </a:p>
                    <a:p>
                      <a:pPr algn="l">
                        <a:lnSpc>
                          <a:spcPct val="115000"/>
                        </a:lnSpc>
                        <a:spcAft>
                          <a:spcPts val="0"/>
                        </a:spcAft>
                      </a:pPr>
                      <a:r>
                        <a:rPr lang="it-IT" sz="900" dirty="0" smtClean="0">
                          <a:latin typeface="Times New Roman"/>
                          <a:ea typeface="Calibri"/>
                          <a:cs typeface="Times New Roman"/>
                        </a:rPr>
                        <a:t>Ore 10.00-17.30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a:t>
                      </a:r>
                      <a:r>
                        <a:rPr lang="it-IT" sz="900" dirty="0" err="1" smtClean="0">
                          <a:latin typeface="Times New Roman" pitchFamily="18" charset="0"/>
                          <a:ea typeface="Calibri"/>
                          <a:cs typeface="Times New Roman" pitchFamily="18" charset="0"/>
                        </a:rPr>
                        <a:t>Carlassare</a:t>
                      </a:r>
                      <a:r>
                        <a:rPr lang="it-IT" sz="900" dirty="0" smtClean="0">
                          <a:latin typeface="Times New Roman" pitchFamily="18" charset="0"/>
                          <a:ea typeface="Calibri"/>
                          <a:cs typeface="Times New Roman" pitchFamily="18" charset="0"/>
                        </a:rPr>
                        <a:t> del dipartimento</a:t>
                      </a:r>
                      <a:r>
                        <a:rPr lang="it-IT" sz="900" baseline="0" dirty="0" smtClean="0">
                          <a:latin typeface="Times New Roman" pitchFamily="18" charset="0"/>
                          <a:ea typeface="Calibri"/>
                          <a:cs typeface="Times New Roman" pitchFamily="18" charset="0"/>
                        </a:rPr>
                        <a:t> di Giurisprudenza di F</a:t>
                      </a:r>
                    </a:p>
                    <a:p>
                      <a:pPr algn="l">
                        <a:lnSpc>
                          <a:spcPct val="115000"/>
                        </a:lnSpc>
                        <a:spcAft>
                          <a:spcPts val="0"/>
                        </a:spcAft>
                      </a:pPr>
                      <a:r>
                        <a:rPr lang="it-IT" sz="900" baseline="0" dirty="0" smtClean="0">
                          <a:latin typeface="Times New Roman" pitchFamily="18" charset="0"/>
                          <a:ea typeface="Calibri"/>
                          <a:cs typeface="Times New Roman" pitchFamily="18" charset="0"/>
                        </a:rPr>
                        <a:t>Via corso Ercole d’Este 44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10-Commissione Consiliare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Commissione Consiliare</a:t>
                      </a:r>
                      <a:r>
                        <a:rPr lang="it-IT" sz="900" baseline="0" dirty="0" smtClean="0">
                          <a:latin typeface="Times New Roman" pitchFamily="18" charset="0"/>
                          <a:ea typeface="Calibri"/>
                          <a:cs typeface="Times New Roman" pitchFamily="18" charset="0"/>
                        </a:rPr>
                        <a:t> Pari Opportunità in occasione dell’80° anniversario dell’assemblea costituente e primo voto alle donne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Assessorato</a:t>
                      </a:r>
                      <a:r>
                        <a:rPr lang="it-IT" sz="900" baseline="0" dirty="0" smtClean="0">
                          <a:latin typeface="Times New Roman" pitchFamily="18" charset="0"/>
                          <a:ea typeface="Calibri"/>
                          <a:cs typeface="Times New Roman" pitchFamily="18" charset="0"/>
                        </a:rPr>
                        <a:t> alle pari Opportunità e politiche del lavoro del Comune di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12/3/2026</a:t>
                      </a:r>
                    </a:p>
                    <a:p>
                      <a:pPr algn="l">
                        <a:lnSpc>
                          <a:spcPct val="115000"/>
                        </a:lnSpc>
                        <a:spcAft>
                          <a:spcPts val="0"/>
                        </a:spcAft>
                      </a:pPr>
                      <a:r>
                        <a:rPr lang="it-IT" sz="900" dirty="0" smtClean="0">
                          <a:latin typeface="Times New Roman" pitchFamily="18" charset="0"/>
                          <a:ea typeface="Calibri"/>
                          <a:cs typeface="Times New Roman" pitchFamily="18" charset="0"/>
                        </a:rPr>
                        <a:t>Ore 15.30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consiliare del Municipio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11-Convegno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Laboratorio: uguaglianza e vulnerabilità</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We</a:t>
                      </a:r>
                      <a:r>
                        <a:rPr lang="it-IT" sz="900" dirty="0" smtClean="0">
                          <a:latin typeface="Times New Roman" pitchFamily="18" charset="0"/>
                          <a:ea typeface="Calibri"/>
                          <a:cs typeface="Times New Roman" pitchFamily="18" charset="0"/>
                        </a:rPr>
                        <a:t> Frame, Dipartimento di Giurisprudenza</a:t>
                      </a:r>
                      <a:r>
                        <a:rPr lang="it-IT" sz="900" baseline="0" dirty="0" smtClean="0">
                          <a:latin typeface="Times New Roman" pitchFamily="18" charset="0"/>
                          <a:ea typeface="Calibri"/>
                          <a:cs typeface="Times New Roman" pitchFamily="18" charset="0"/>
                        </a:rPr>
                        <a:t> dell’università di Ferrara, CDS Cultura,</a:t>
                      </a:r>
                      <a:r>
                        <a:rPr lang="it-IT" sz="900" dirty="0" smtClean="0">
                          <a:latin typeface="Times New Roman" pitchFamily="18" charset="0"/>
                          <a:ea typeface="Calibri"/>
                          <a:cs typeface="Times New Roman" pitchFamily="18" charset="0"/>
                        </a:rPr>
                        <a:t> Officina</a:t>
                      </a:r>
                    </a:p>
                    <a:p>
                      <a:pPr>
                        <a:lnSpc>
                          <a:spcPct val="115000"/>
                        </a:lnSpc>
                        <a:spcAft>
                          <a:spcPts val="0"/>
                        </a:spcAft>
                      </a:pPr>
                      <a:r>
                        <a:rPr lang="it-IT" sz="900" dirty="0" smtClean="0">
                          <a:latin typeface="Times New Roman" pitchFamily="18" charset="0"/>
                          <a:ea typeface="Calibri"/>
                          <a:cs typeface="Times New Roman" pitchFamily="18" charset="0"/>
                        </a:rPr>
                        <a:t>Europa</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27/3/2026</a:t>
                      </a:r>
                    </a:p>
                    <a:p>
                      <a:pPr algn="l">
                        <a:lnSpc>
                          <a:spcPct val="115000"/>
                        </a:lnSpc>
                        <a:spcAft>
                          <a:spcPts val="0"/>
                        </a:spcAft>
                      </a:pPr>
                      <a:r>
                        <a:rPr lang="it-IT" sz="900" dirty="0" smtClean="0">
                          <a:latin typeface="Times New Roman"/>
                          <a:ea typeface="Calibri"/>
                          <a:cs typeface="Times New Roman"/>
                        </a:rPr>
                        <a:t>Ore 10.00-17.30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a:t>
                      </a:r>
                      <a:r>
                        <a:rPr lang="it-IT" sz="900" dirty="0" err="1" smtClean="0">
                          <a:latin typeface="Times New Roman" pitchFamily="18" charset="0"/>
                          <a:ea typeface="Calibri"/>
                          <a:cs typeface="Times New Roman" pitchFamily="18" charset="0"/>
                        </a:rPr>
                        <a:t>Carlassare</a:t>
                      </a:r>
                      <a:r>
                        <a:rPr lang="it-IT" sz="900" dirty="0" smtClean="0">
                          <a:latin typeface="Times New Roman" pitchFamily="18" charset="0"/>
                          <a:ea typeface="Calibri"/>
                          <a:cs typeface="Times New Roman" pitchFamily="18" charset="0"/>
                        </a:rPr>
                        <a:t> del dipartimento</a:t>
                      </a:r>
                      <a:r>
                        <a:rPr lang="it-IT" sz="900" baseline="0" dirty="0" smtClean="0">
                          <a:latin typeface="Times New Roman" pitchFamily="18" charset="0"/>
                          <a:ea typeface="Calibri"/>
                          <a:cs typeface="Times New Roman" pitchFamily="18" charset="0"/>
                        </a:rPr>
                        <a:t> di Giurisprudenza di F</a:t>
                      </a:r>
                    </a:p>
                    <a:p>
                      <a:pPr algn="l">
                        <a:lnSpc>
                          <a:spcPct val="115000"/>
                        </a:lnSpc>
                        <a:spcAft>
                          <a:spcPts val="0"/>
                        </a:spcAft>
                      </a:pPr>
                      <a:r>
                        <a:rPr lang="it-IT" sz="900" baseline="0" dirty="0" smtClean="0">
                          <a:latin typeface="Times New Roman" pitchFamily="18" charset="0"/>
                          <a:ea typeface="Calibri"/>
                          <a:cs typeface="Times New Roman" pitchFamily="18" charset="0"/>
                        </a:rPr>
                        <a:t>Via corso Ercole d’Este 44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12-Convegno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Guardare la città con gli occhi delle donne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Consigliera Provinciale di</a:t>
                      </a:r>
                    </a:p>
                    <a:p>
                      <a:pPr algn="l">
                        <a:lnSpc>
                          <a:spcPct val="115000"/>
                        </a:lnSpc>
                        <a:spcAft>
                          <a:spcPts val="0"/>
                        </a:spcAft>
                      </a:pPr>
                      <a:r>
                        <a:rPr lang="it-IT" sz="900" dirty="0" smtClean="0">
                          <a:latin typeface="Times New Roman" pitchFamily="18" charset="0"/>
                          <a:ea typeface="Calibri"/>
                          <a:cs typeface="Times New Roman" pitchFamily="18" charset="0"/>
                        </a:rPr>
                        <a:t>Parità</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30/3/2026</a:t>
                      </a:r>
                    </a:p>
                    <a:p>
                      <a:pPr algn="l">
                        <a:lnSpc>
                          <a:spcPct val="115000"/>
                        </a:lnSpc>
                        <a:spcAft>
                          <a:spcPts val="0"/>
                        </a:spcAft>
                      </a:pPr>
                      <a:r>
                        <a:rPr lang="it-IT" sz="900" dirty="0" smtClean="0">
                          <a:latin typeface="Times New Roman" pitchFamily="18" charset="0"/>
                          <a:ea typeface="Calibri"/>
                          <a:cs typeface="Times New Roman" pitchFamily="18" charset="0"/>
                        </a:rPr>
                        <a:t>Ore 17.00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Imbarcadero n 2- Castello Estense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13-Convegno</a:t>
                      </a:r>
                    </a:p>
                    <a:p>
                      <a:pPr algn="l">
                        <a:lnSpc>
                          <a:spcPct val="115000"/>
                        </a:lnSpc>
                        <a:spcAft>
                          <a:spcPts val="0"/>
                        </a:spcAft>
                      </a:pPr>
                      <a:endParaRPr lang="it-IT" sz="900" dirty="0">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Laboratorio: uguaglianza e potere</a:t>
                      </a: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We</a:t>
                      </a:r>
                      <a:r>
                        <a:rPr lang="it-IT" sz="900" dirty="0" smtClean="0">
                          <a:latin typeface="Times New Roman" pitchFamily="18" charset="0"/>
                          <a:ea typeface="Calibri"/>
                          <a:cs typeface="Times New Roman" pitchFamily="18" charset="0"/>
                        </a:rPr>
                        <a:t> Frame, Dipartimento di Giurisprudenza</a:t>
                      </a:r>
                      <a:r>
                        <a:rPr lang="it-IT" sz="900" baseline="0" dirty="0" smtClean="0">
                          <a:latin typeface="Times New Roman" pitchFamily="18" charset="0"/>
                          <a:ea typeface="Calibri"/>
                          <a:cs typeface="Times New Roman" pitchFamily="18" charset="0"/>
                        </a:rPr>
                        <a:t> dell’università di Ferrara, CDS Cultura,</a:t>
                      </a:r>
                      <a:r>
                        <a:rPr lang="it-IT" sz="900" dirty="0" smtClean="0">
                          <a:latin typeface="Times New Roman" pitchFamily="18" charset="0"/>
                          <a:ea typeface="Calibri"/>
                          <a:cs typeface="Times New Roman" pitchFamily="18" charset="0"/>
                        </a:rPr>
                        <a:t> Officina</a:t>
                      </a:r>
                    </a:p>
                    <a:p>
                      <a:pPr>
                        <a:lnSpc>
                          <a:spcPct val="115000"/>
                        </a:lnSpc>
                        <a:spcAft>
                          <a:spcPts val="0"/>
                        </a:spcAft>
                      </a:pPr>
                      <a:r>
                        <a:rPr lang="it-IT" sz="900" dirty="0" smtClean="0">
                          <a:latin typeface="Times New Roman" pitchFamily="18" charset="0"/>
                          <a:ea typeface="Calibri"/>
                          <a:cs typeface="Times New Roman" pitchFamily="18" charset="0"/>
                        </a:rPr>
                        <a:t>Europa</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1/4/2026</a:t>
                      </a:r>
                    </a:p>
                    <a:p>
                      <a:pPr algn="l">
                        <a:lnSpc>
                          <a:spcPct val="115000"/>
                        </a:lnSpc>
                        <a:spcAft>
                          <a:spcPts val="0"/>
                        </a:spcAft>
                      </a:pPr>
                      <a:r>
                        <a:rPr lang="it-IT" sz="900" dirty="0" smtClean="0">
                          <a:latin typeface="Times New Roman"/>
                          <a:ea typeface="Calibri"/>
                          <a:cs typeface="Times New Roman"/>
                        </a:rPr>
                        <a:t>Ore 10.00-17.030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a:t>
                      </a:r>
                      <a:r>
                        <a:rPr lang="it-IT" sz="900" dirty="0" err="1" smtClean="0">
                          <a:latin typeface="Times New Roman" pitchFamily="18" charset="0"/>
                          <a:ea typeface="Calibri"/>
                          <a:cs typeface="Times New Roman" pitchFamily="18" charset="0"/>
                        </a:rPr>
                        <a:t>Carlassare</a:t>
                      </a:r>
                      <a:r>
                        <a:rPr lang="it-IT" sz="900" dirty="0" smtClean="0">
                          <a:latin typeface="Times New Roman" pitchFamily="18" charset="0"/>
                          <a:ea typeface="Calibri"/>
                          <a:cs typeface="Times New Roman" pitchFamily="18" charset="0"/>
                        </a:rPr>
                        <a:t> del dipartimento</a:t>
                      </a:r>
                      <a:r>
                        <a:rPr lang="it-IT" sz="900" baseline="0" dirty="0" smtClean="0">
                          <a:latin typeface="Times New Roman" pitchFamily="18" charset="0"/>
                          <a:ea typeface="Calibri"/>
                          <a:cs typeface="Times New Roman" pitchFamily="18" charset="0"/>
                        </a:rPr>
                        <a:t> di Giurisprudenza di F</a:t>
                      </a:r>
                    </a:p>
                    <a:p>
                      <a:pPr algn="l">
                        <a:lnSpc>
                          <a:spcPct val="115000"/>
                        </a:lnSpc>
                        <a:spcAft>
                          <a:spcPts val="0"/>
                        </a:spcAft>
                      </a:pPr>
                      <a:r>
                        <a:rPr lang="it-IT" sz="900" baseline="0" dirty="0" smtClean="0">
                          <a:latin typeface="Times New Roman" pitchFamily="18" charset="0"/>
                          <a:ea typeface="Calibri"/>
                          <a:cs typeface="Times New Roman" pitchFamily="18" charset="0"/>
                        </a:rPr>
                        <a:t>Via corso Ercole d’Este 44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2921">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14-Convegno</a:t>
                      </a:r>
                    </a:p>
                    <a:p>
                      <a:pPr algn="l">
                        <a:lnSpc>
                          <a:spcPct val="115000"/>
                        </a:lnSpc>
                        <a:spcAft>
                          <a:spcPts val="0"/>
                        </a:spcAft>
                      </a:pPr>
                      <a:endParaRPr lang="it-IT" sz="900" dirty="0">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Laboratorio: uguaglianza e corpo</a:t>
                      </a: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We</a:t>
                      </a:r>
                      <a:r>
                        <a:rPr lang="it-IT" sz="900" dirty="0" smtClean="0">
                          <a:latin typeface="Times New Roman" pitchFamily="18" charset="0"/>
                          <a:ea typeface="Calibri"/>
                          <a:cs typeface="Times New Roman" pitchFamily="18" charset="0"/>
                        </a:rPr>
                        <a:t> Frame, Dipartimento di Giurisprudenza</a:t>
                      </a:r>
                      <a:r>
                        <a:rPr lang="it-IT" sz="900" baseline="0" dirty="0" smtClean="0">
                          <a:latin typeface="Times New Roman" pitchFamily="18" charset="0"/>
                          <a:ea typeface="Calibri"/>
                          <a:cs typeface="Times New Roman" pitchFamily="18" charset="0"/>
                        </a:rPr>
                        <a:t> dell’università di Ferrara, CDS Cultura,</a:t>
                      </a:r>
                      <a:r>
                        <a:rPr lang="it-IT" sz="900" dirty="0" smtClean="0">
                          <a:latin typeface="Times New Roman" pitchFamily="18" charset="0"/>
                          <a:ea typeface="Calibri"/>
                          <a:cs typeface="Times New Roman" pitchFamily="18" charset="0"/>
                        </a:rPr>
                        <a:t> Officina</a:t>
                      </a:r>
                    </a:p>
                    <a:p>
                      <a:pPr>
                        <a:lnSpc>
                          <a:spcPct val="115000"/>
                        </a:lnSpc>
                        <a:spcAft>
                          <a:spcPts val="0"/>
                        </a:spcAft>
                      </a:pPr>
                      <a:r>
                        <a:rPr lang="it-IT" sz="900" dirty="0" smtClean="0">
                          <a:latin typeface="Times New Roman" pitchFamily="18" charset="0"/>
                          <a:ea typeface="Calibri"/>
                          <a:cs typeface="Times New Roman" pitchFamily="18" charset="0"/>
                        </a:rPr>
                        <a:t>Europa</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a:ea typeface="Calibri"/>
                          <a:cs typeface="Times New Roman"/>
                        </a:rPr>
                        <a:t>15/4/2026</a:t>
                      </a:r>
                    </a:p>
                    <a:p>
                      <a:pPr algn="l">
                        <a:lnSpc>
                          <a:spcPct val="115000"/>
                        </a:lnSpc>
                        <a:spcAft>
                          <a:spcPts val="0"/>
                        </a:spcAft>
                      </a:pPr>
                      <a:r>
                        <a:rPr lang="it-IT" sz="900" dirty="0" smtClean="0">
                          <a:latin typeface="Times New Roman"/>
                          <a:ea typeface="Calibri"/>
                          <a:cs typeface="Times New Roman"/>
                        </a:rPr>
                        <a:t>Ore 10.00-17.30</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a:t>
                      </a:r>
                      <a:r>
                        <a:rPr lang="it-IT" sz="900" dirty="0" err="1" smtClean="0">
                          <a:latin typeface="Times New Roman" pitchFamily="18" charset="0"/>
                          <a:ea typeface="Calibri"/>
                          <a:cs typeface="Times New Roman" pitchFamily="18" charset="0"/>
                        </a:rPr>
                        <a:t>Carlassare</a:t>
                      </a:r>
                      <a:r>
                        <a:rPr lang="it-IT" sz="900" dirty="0" smtClean="0">
                          <a:latin typeface="Times New Roman" pitchFamily="18" charset="0"/>
                          <a:ea typeface="Calibri"/>
                          <a:cs typeface="Times New Roman" pitchFamily="18" charset="0"/>
                        </a:rPr>
                        <a:t> del dipartimento</a:t>
                      </a:r>
                      <a:r>
                        <a:rPr lang="it-IT" sz="900" baseline="0" dirty="0" smtClean="0">
                          <a:latin typeface="Times New Roman" pitchFamily="18" charset="0"/>
                          <a:ea typeface="Calibri"/>
                          <a:cs typeface="Times New Roman" pitchFamily="18" charset="0"/>
                        </a:rPr>
                        <a:t> di Giurisprudenza di F</a:t>
                      </a:r>
                    </a:p>
                    <a:p>
                      <a:pPr algn="l">
                        <a:lnSpc>
                          <a:spcPct val="115000"/>
                        </a:lnSpc>
                        <a:spcAft>
                          <a:spcPts val="0"/>
                        </a:spcAft>
                      </a:pPr>
                      <a:r>
                        <a:rPr lang="it-IT" sz="900" baseline="0" dirty="0" smtClean="0">
                          <a:latin typeface="Times New Roman" pitchFamily="18" charset="0"/>
                          <a:ea typeface="Calibri"/>
                          <a:cs typeface="Times New Roman" pitchFamily="18" charset="0"/>
                        </a:rPr>
                        <a:t>Via corso Ercole d’Este 44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4</a:t>
            </a:fld>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737319"/>
          <a:ext cx="8496942" cy="2302529"/>
        </p:xfrm>
        <a:graphic>
          <a:graphicData uri="http://schemas.openxmlformats.org/drawingml/2006/table">
            <a:tbl>
              <a:tblPr/>
              <a:tblGrid>
                <a:gridCol w="1699153"/>
                <a:gridCol w="1699153"/>
                <a:gridCol w="1699153"/>
                <a:gridCol w="1060718"/>
                <a:gridCol w="2338765"/>
              </a:tblGrid>
              <a:tr h="675457">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8402">
                <a:tc>
                  <a:txBody>
                    <a:bodyPr/>
                    <a:lstStyle/>
                    <a:p>
                      <a:pPr>
                        <a:lnSpc>
                          <a:spcPct val="115000"/>
                        </a:lnSpc>
                        <a:spcAft>
                          <a:spcPts val="0"/>
                        </a:spcAft>
                      </a:pPr>
                      <a:r>
                        <a:rPr lang="it-IT" sz="900" b="0" i="0" kern="1200" dirty="0" smtClean="0">
                          <a:solidFill>
                            <a:schemeClr val="tx1"/>
                          </a:solidFill>
                          <a:latin typeface="Times New Roman" pitchFamily="18" charset="0"/>
                          <a:ea typeface="+mn-ea"/>
                          <a:cs typeface="Times New Roman" pitchFamily="18" charset="0"/>
                        </a:rPr>
                        <a:t>15-Spettacolo teatrale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700" dirty="0" smtClean="0">
                          <a:latin typeface="Times New Roman"/>
                          <a:ea typeface="Calibri"/>
                          <a:cs typeface="Times New Roman"/>
                        </a:rPr>
                        <a:t>“</a:t>
                      </a:r>
                      <a:r>
                        <a:rPr lang="it-IT" sz="900" dirty="0" smtClean="0">
                          <a:latin typeface="Times New Roman"/>
                          <a:ea typeface="Calibri"/>
                          <a:cs typeface="Times New Roman"/>
                        </a:rPr>
                        <a:t>Col seno di poi”</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0" i="0" kern="1200" dirty="0" smtClean="0">
                          <a:solidFill>
                            <a:schemeClr val="tx1"/>
                          </a:solidFill>
                          <a:latin typeface="Times New Roman" pitchFamily="18" charset="0"/>
                          <a:ea typeface="+mn-ea"/>
                          <a:cs typeface="Times New Roman" pitchFamily="18" charset="0"/>
                        </a:rPr>
                        <a:t>Ferrara Off APS,</a:t>
                      </a:r>
                    </a:p>
                    <a:p>
                      <a:pPr algn="l">
                        <a:lnSpc>
                          <a:spcPct val="115000"/>
                        </a:lnSpc>
                        <a:spcAft>
                          <a:spcPts val="0"/>
                        </a:spcAft>
                      </a:pPr>
                      <a:r>
                        <a:rPr lang="it-IT" sz="900" b="0" i="0" kern="1200" dirty="0" smtClean="0">
                          <a:solidFill>
                            <a:schemeClr val="tx1"/>
                          </a:solidFill>
                          <a:latin typeface="Times New Roman" pitchFamily="18" charset="0"/>
                          <a:ea typeface="+mn-ea"/>
                          <a:cs typeface="Times New Roman" pitchFamily="18" charset="0"/>
                        </a:rPr>
                        <a:t>AIRC Comitato Emilia-Romagna,</a:t>
                      </a:r>
                    </a:p>
                    <a:p>
                      <a:pPr algn="l">
                        <a:lnSpc>
                          <a:spcPct val="115000"/>
                        </a:lnSpc>
                        <a:spcAft>
                          <a:spcPts val="0"/>
                        </a:spcAft>
                      </a:pPr>
                      <a:r>
                        <a:rPr lang="it-IT" sz="900" b="0" i="0" kern="1200" dirty="0" smtClean="0">
                          <a:solidFill>
                            <a:schemeClr val="tx1"/>
                          </a:solidFill>
                          <a:latin typeface="Times New Roman" pitchFamily="18" charset="0"/>
                          <a:ea typeface="+mn-ea"/>
                          <a:cs typeface="Times New Roman" pitchFamily="18" charset="0"/>
                        </a:rPr>
                        <a:t>FEDERFARMA</a:t>
                      </a:r>
                    </a:p>
                    <a:p>
                      <a:pPr algn="l">
                        <a:lnSpc>
                          <a:spcPct val="115000"/>
                        </a:lnSpc>
                        <a:spcAft>
                          <a:spcPts val="0"/>
                        </a:spcAft>
                      </a:pPr>
                      <a:r>
                        <a:rPr lang="it-IT" sz="900" b="0" i="0" kern="1200" dirty="0" smtClean="0">
                          <a:solidFill>
                            <a:schemeClr val="tx1"/>
                          </a:solidFill>
                          <a:latin typeface="Times New Roman" pitchFamily="18" charset="0"/>
                          <a:ea typeface="+mn-ea"/>
                          <a:cs typeface="Times New Roman" pitchFamily="18" charset="0"/>
                        </a:rPr>
                        <a:t> Associazione Titolari di Farmacia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0" i="0" kern="1200" dirty="0" smtClean="0">
                          <a:solidFill>
                            <a:schemeClr val="tx1"/>
                          </a:solidFill>
                          <a:latin typeface="Times New Roman" pitchFamily="18" charset="0"/>
                          <a:ea typeface="+mn-ea"/>
                          <a:cs typeface="Times New Roman" pitchFamily="18" charset="0"/>
                        </a:rPr>
                        <a:t>8/3/ 2026,</a:t>
                      </a:r>
                    </a:p>
                    <a:p>
                      <a:pPr algn="l">
                        <a:lnSpc>
                          <a:spcPct val="115000"/>
                        </a:lnSpc>
                        <a:spcAft>
                          <a:spcPts val="0"/>
                        </a:spcAft>
                      </a:pPr>
                      <a:r>
                        <a:rPr lang="it-IT" sz="900" b="0" i="0" kern="1200" dirty="0" smtClean="0">
                          <a:solidFill>
                            <a:schemeClr val="tx1"/>
                          </a:solidFill>
                          <a:latin typeface="Times New Roman" pitchFamily="18" charset="0"/>
                          <a:ea typeface="+mn-ea"/>
                          <a:cs typeface="Times New Roman" pitchFamily="18" charset="0"/>
                        </a:rPr>
                        <a:t> ore 18.00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b="0" i="0" kern="1200" dirty="0" smtClean="0">
                          <a:solidFill>
                            <a:schemeClr val="tx1"/>
                          </a:solidFill>
                          <a:latin typeface="Times New Roman" pitchFamily="18" charset="0"/>
                          <a:ea typeface="+mn-ea"/>
                          <a:cs typeface="Times New Roman" pitchFamily="18" charset="0"/>
                        </a:rPr>
                        <a:t>Ferrara Off APS,</a:t>
                      </a:r>
                    </a:p>
                    <a:p>
                      <a:pPr algn="l">
                        <a:lnSpc>
                          <a:spcPct val="115000"/>
                        </a:lnSpc>
                        <a:spcAft>
                          <a:spcPts val="0"/>
                        </a:spcAft>
                      </a:pPr>
                      <a:r>
                        <a:rPr lang="it-IT" sz="900" b="0" i="0" kern="1200" dirty="0" smtClean="0">
                          <a:solidFill>
                            <a:schemeClr val="tx1"/>
                          </a:solidFill>
                          <a:latin typeface="Times New Roman" pitchFamily="18" charset="0"/>
                          <a:ea typeface="+mn-ea"/>
                          <a:cs typeface="Times New Roman" pitchFamily="18" charset="0"/>
                        </a:rPr>
                        <a:t> Viale Alfonso I d'Este, 13,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3766">
                <a:tc>
                  <a:txBody>
                    <a:bodyPr/>
                    <a:lstStyle/>
                    <a:p>
                      <a:pPr>
                        <a:lnSpc>
                          <a:spcPct val="115000"/>
                        </a:lnSpc>
                        <a:spcAft>
                          <a:spcPts val="0"/>
                        </a:spcAft>
                      </a:pPr>
                      <a:r>
                        <a:rPr lang="it-IT" sz="900" dirty="0" smtClean="0">
                          <a:latin typeface="Times New Roman" pitchFamily="18" charset="0"/>
                          <a:ea typeface="Calibri"/>
                          <a:cs typeface="Times New Roman" pitchFamily="18" charset="0"/>
                        </a:rPr>
                        <a:t>16-Concerto Spettacolo</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HARMONIC QUARTET         </a:t>
                      </a:r>
                    </a:p>
                    <a:p>
                      <a:pPr>
                        <a:lnSpc>
                          <a:spcPct val="115000"/>
                        </a:lnSpc>
                        <a:spcAft>
                          <a:spcPts val="0"/>
                        </a:spcAft>
                      </a:pPr>
                      <a:r>
                        <a:rPr lang="it-IT" sz="900" dirty="0" smtClean="0">
                          <a:latin typeface="Times New Roman" pitchFamily="18" charset="0"/>
                          <a:ea typeface="Calibri"/>
                          <a:cs typeface="Times New Roman" pitchFamily="18" charset="0"/>
                        </a:rPr>
                        <a:t> “A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SONG FOR WOMAN DAY</a:t>
                      </a: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Coop Castello, Abitanti e</a:t>
                      </a:r>
                    </a:p>
                    <a:p>
                      <a:pPr>
                        <a:lnSpc>
                          <a:spcPct val="115000"/>
                        </a:lnSpc>
                        <a:spcAft>
                          <a:spcPts val="0"/>
                        </a:spcAft>
                      </a:pPr>
                      <a:r>
                        <a:rPr lang="it-IT" sz="900" dirty="0" err="1" smtClean="0">
                          <a:latin typeface="Times New Roman" pitchFamily="18" charset="0"/>
                          <a:ea typeface="Calibri"/>
                          <a:cs typeface="Times New Roman" pitchFamily="18" charset="0"/>
                        </a:rPr>
                        <a:t>Ass.ne</a:t>
                      </a:r>
                      <a:r>
                        <a:rPr lang="it-IT" sz="900" dirty="0" smtClean="0">
                          <a:latin typeface="Times New Roman" pitchFamily="18" charset="0"/>
                          <a:ea typeface="Calibri"/>
                          <a:cs typeface="Times New Roman" pitchFamily="18" charset="0"/>
                        </a:rPr>
                        <a:t> INTORNOATE APS</a:t>
                      </a: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8/3/2026</a:t>
                      </a:r>
                    </a:p>
                    <a:p>
                      <a:pPr>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18.00</a:t>
                      </a:r>
                    </a:p>
                    <a:p>
                      <a:pPr>
                        <a:lnSpc>
                          <a:spcPct val="115000"/>
                        </a:lnSpc>
                        <a:spcAft>
                          <a:spcPts val="0"/>
                        </a:spcAft>
                      </a:pPr>
                      <a:r>
                        <a:rPr lang="it-IT" sz="900" dirty="0" smtClean="0">
                          <a:latin typeface="Times New Roman" pitchFamily="18" charset="0"/>
                          <a:ea typeface="Calibri"/>
                          <a:cs typeface="Times New Roman" pitchFamily="18" charset="0"/>
                        </a:rPr>
                        <a:t> a seguire</a:t>
                      </a:r>
                      <a:r>
                        <a:rPr lang="it-IT" sz="900" baseline="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Apericena</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Centro Sociale Il </a:t>
                      </a:r>
                      <a:r>
                        <a:rPr lang="it-IT" sz="900" dirty="0" err="1" smtClean="0">
                          <a:latin typeface="Times New Roman" pitchFamily="18" charset="0"/>
                          <a:ea typeface="Calibri"/>
                          <a:cs typeface="Times New Roman" pitchFamily="18" charset="0"/>
                        </a:rPr>
                        <a:t>Barco</a:t>
                      </a:r>
                      <a:endParaRPr lang="it-IT" sz="900" dirty="0" smtClean="0">
                        <a:latin typeface="Times New Roman" pitchFamily="18" charset="0"/>
                        <a:ea typeface="Calibri"/>
                        <a:cs typeface="Times New Roman" pitchFamily="18" charset="0"/>
                      </a:endParaRPr>
                    </a:p>
                    <a:p>
                      <a:pPr>
                        <a:lnSpc>
                          <a:spcPct val="115000"/>
                        </a:lnSpc>
                        <a:spcAft>
                          <a:spcPts val="0"/>
                        </a:spcAft>
                      </a:pPr>
                      <a:r>
                        <a:rPr lang="it-IT" sz="900" dirty="0" smtClean="0">
                          <a:latin typeface="Times New Roman" pitchFamily="18" charset="0"/>
                          <a:ea typeface="Calibri"/>
                          <a:cs typeface="Times New Roman" pitchFamily="18" charset="0"/>
                        </a:rPr>
                        <a:t>Via dell’Indipendenza 40 </a:t>
                      </a:r>
                      <a:r>
                        <a:rPr lang="it-IT" sz="900" dirty="0" err="1" smtClean="0">
                          <a:latin typeface="Times New Roman" pitchFamily="18" charset="0"/>
                          <a:ea typeface="Calibri"/>
                          <a:cs typeface="Times New Roman" pitchFamily="18" charset="0"/>
                        </a:rPr>
                        <a:t>Barco</a:t>
                      </a:r>
                      <a:endParaRPr lang="it-IT" sz="900" dirty="0" smtClean="0">
                        <a:latin typeface="Times New Roman" pitchFamily="18" charset="0"/>
                        <a:ea typeface="Calibri"/>
                        <a:cs typeface="Times New Roman" pitchFamily="18" charset="0"/>
                      </a:endParaRPr>
                    </a:p>
                    <a:p>
                      <a:pPr algn="l">
                        <a:lnSpc>
                          <a:spcPct val="115000"/>
                        </a:lnSpc>
                        <a:spcAft>
                          <a:spcPts val="0"/>
                        </a:spcAft>
                      </a:pP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0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600" b="1" i="0" u="none" strike="noStrike" cap="none" normalizeH="0" baseline="0" smtClean="0">
                <a:ln>
                  <a:noFill/>
                </a:ln>
                <a:solidFill>
                  <a:srgbClr val="FFC000"/>
                </a:solidFill>
                <a:effectLst/>
                <a:latin typeface="Times New Roman" pitchFamily="18" charset="0"/>
                <a:ea typeface="Calibri" pitchFamily="34" charset="0"/>
                <a:cs typeface="Times New Roman" pitchFamily="18" charset="0"/>
              </a:rPr>
              <a:t>                                                 </a:t>
            </a: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
        <p:nvSpPr>
          <p:cNvPr id="3073" name="WordArt 1"/>
          <p:cNvSpPr>
            <a:spLocks noChangeArrowheads="1" noChangeShapeType="1" noTextEdit="1"/>
          </p:cNvSpPr>
          <p:nvPr/>
        </p:nvSpPr>
        <p:spPr bwMode="auto">
          <a:xfrm>
            <a:off x="2555776" y="260648"/>
            <a:ext cx="4276725" cy="323850"/>
          </a:xfrm>
          <a:prstGeom prst="rect">
            <a:avLst/>
          </a:prstGeom>
        </p:spPr>
        <p:txBody>
          <a:bodyPr wrap="none" fromWordArt="1">
            <a:prstTxWarp prst="textPlain">
              <a:avLst>
                <a:gd name="adj" fmla="val 50000"/>
              </a:avLst>
            </a:prstTxWarp>
          </a:bodyPr>
          <a:lstStyle/>
          <a:p>
            <a:pPr algn="ctr" rtl="0"/>
            <a:r>
              <a:rPr lang="it-IT" sz="3600" kern="10" spc="0" dirty="0"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MOSTRE E SPETTACOLI A FERRARA</a:t>
            </a:r>
            <a:endParaRPr lang="it-IT" sz="3600" kern="10" spc="0" dirty="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endParaRPr>
          </a:p>
        </p:txBody>
      </p:sp>
      <p:sp>
        <p:nvSpPr>
          <p:cNvPr id="5" name="Segnaposto numero diapositiva 4"/>
          <p:cNvSpPr>
            <a:spLocks noGrp="1"/>
          </p:cNvSpPr>
          <p:nvPr>
            <p:ph type="sldNum" sz="quarter" idx="12"/>
          </p:nvPr>
        </p:nvSpPr>
        <p:spPr/>
        <p:txBody>
          <a:bodyPr/>
          <a:lstStyle/>
          <a:p>
            <a:fld id="{B007B441-5312-499D-93C3-6E37886527FA}" type="slidenum">
              <a:rPr lang="it-IT" smtClean="0"/>
              <a:pPr/>
              <a:t>5</a:t>
            </a:fld>
            <a:endParaRPr lang="it-I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836711"/>
          <a:ext cx="8496942" cy="5133169"/>
        </p:xfrm>
        <a:graphic>
          <a:graphicData uri="http://schemas.openxmlformats.org/drawingml/2006/table">
            <a:tbl>
              <a:tblPr/>
              <a:tblGrid>
                <a:gridCol w="1699153"/>
                <a:gridCol w="1699153"/>
                <a:gridCol w="1699153"/>
                <a:gridCol w="1060718"/>
                <a:gridCol w="2338765"/>
              </a:tblGrid>
              <a:tr h="720081">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nSpc>
                          <a:spcPct val="115000"/>
                        </a:lnSpc>
                        <a:spcAft>
                          <a:spcPts val="0"/>
                        </a:spcAft>
                      </a:pPr>
                      <a:r>
                        <a:rPr lang="it-IT" sz="900" dirty="0" smtClean="0">
                          <a:latin typeface="Times New Roman" pitchFamily="18" charset="0"/>
                          <a:ea typeface="Calibri"/>
                          <a:cs typeface="Times New Roman" pitchFamily="18" charset="0"/>
                        </a:rPr>
                        <a:t>17-Presentazione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 libro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“Donne, Resistenza. Libertà. Storie di ventuno afgane in lotta per la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vita”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Assessorato alle Pari Opportunità del Comune di Ferrara in collaborazione con Angela  </a:t>
                      </a:r>
                      <a:r>
                        <a:rPr lang="it-IT" sz="900" dirty="0" err="1" smtClean="0">
                          <a:latin typeface="Times New Roman" pitchFamily="18" charset="0"/>
                          <a:ea typeface="Calibri"/>
                          <a:cs typeface="Times New Roman" pitchFamily="18" charset="0"/>
                        </a:rPr>
                        <a:t>Iantosca</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27/2/2026</a:t>
                      </a:r>
                    </a:p>
                    <a:p>
                      <a:pPr algn="l">
                        <a:lnSpc>
                          <a:spcPct val="115000"/>
                        </a:lnSpc>
                        <a:spcAft>
                          <a:spcPts val="0"/>
                        </a:spcAft>
                      </a:pPr>
                      <a:r>
                        <a:rPr lang="it-IT" sz="900" dirty="0" smtClean="0">
                          <a:latin typeface="Times New Roman" pitchFamily="18" charset="0"/>
                          <a:ea typeface="Calibri"/>
                          <a:cs typeface="Times New Roman" pitchFamily="18" charset="0"/>
                        </a:rPr>
                        <a:t>ore 15.00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Sala della Musica del Chiostro piccolo di San</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Paolo </a:t>
                      </a:r>
                    </a:p>
                    <a:p>
                      <a:pPr algn="l">
                        <a:lnSpc>
                          <a:spcPct val="115000"/>
                        </a:lnSpc>
                        <a:spcAft>
                          <a:spcPts val="0"/>
                        </a:spcAft>
                      </a:pPr>
                      <a:r>
                        <a:rPr lang="it-IT" sz="900" dirty="0" smtClean="0">
                          <a:latin typeface="Times New Roman" pitchFamily="18" charset="0"/>
                          <a:ea typeface="Calibri"/>
                          <a:cs typeface="Times New Roman" pitchFamily="18" charset="0"/>
                        </a:rPr>
                        <a:t>(Via </a:t>
                      </a:r>
                      <a:r>
                        <a:rPr lang="it-IT" sz="900" dirty="0" err="1" smtClean="0">
                          <a:latin typeface="Times New Roman" pitchFamily="18" charset="0"/>
                          <a:ea typeface="Calibri"/>
                          <a:cs typeface="Times New Roman" pitchFamily="18" charset="0"/>
                        </a:rPr>
                        <a:t>Boccaleone</a:t>
                      </a:r>
                      <a:r>
                        <a:rPr lang="it-IT" sz="900" dirty="0" smtClean="0">
                          <a:latin typeface="Times New Roman" pitchFamily="18" charset="0"/>
                          <a:ea typeface="Calibri"/>
                          <a:cs typeface="Times New Roman" pitchFamily="18" charset="0"/>
                        </a:rPr>
                        <a:t> 19)</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nSpc>
                          <a:spcPct val="115000"/>
                        </a:lnSpc>
                        <a:spcAft>
                          <a:spcPts val="0"/>
                        </a:spcAft>
                      </a:pPr>
                      <a:r>
                        <a:rPr lang="it-IT" sz="900" dirty="0" smtClean="0">
                          <a:latin typeface="Times New Roman" pitchFamily="18" charset="0"/>
                          <a:ea typeface="Calibri"/>
                          <a:cs typeface="Times New Roman" pitchFamily="18" charset="0"/>
                        </a:rPr>
                        <a:t>18-Esposizione bibliografica dedicata alla Giornata Internazionale delle Donne e Ragazze nella Scienza e alla Giornata Internazionale dei diritti della donna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aseline="0" dirty="0" smtClean="0">
                          <a:latin typeface="Times New Roman" pitchFamily="18" charset="0"/>
                          <a:ea typeface="Calibri"/>
                          <a:cs typeface="Times New Roman" pitchFamily="18" charset="0"/>
                        </a:rPr>
                        <a:t>Amiche tra le pagine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Comunale per ragazzi “Casa </a:t>
                      </a:r>
                      <a:r>
                        <a:rPr lang="it-IT" sz="900" dirty="0" err="1" smtClean="0">
                          <a:latin typeface="Times New Roman" pitchFamily="18" charset="0"/>
                          <a:ea typeface="Calibri"/>
                          <a:cs typeface="Times New Roman" pitchFamily="18" charset="0"/>
                        </a:rPr>
                        <a:t>Niccolini</a:t>
                      </a:r>
                      <a:r>
                        <a:rPr lang="it-IT" sz="900" dirty="0" smtClean="0">
                          <a:latin typeface="Times New Roman" pitchFamily="18" charset="0"/>
                          <a:ea typeface="Calibri"/>
                          <a:cs typeface="Times New Roman" pitchFamily="18" charset="0"/>
                        </a:rPr>
                        <a:t>”</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Dal 14 febbraio al 14 marzo 2026, negli orari di apertura della Biblioteca.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Comunale per ragazzi “Casa </a:t>
                      </a:r>
                      <a:r>
                        <a:rPr lang="it-IT" sz="900" dirty="0" err="1" smtClean="0">
                          <a:latin typeface="Times New Roman" pitchFamily="18" charset="0"/>
                          <a:ea typeface="Calibri"/>
                          <a:cs typeface="Times New Roman" pitchFamily="18" charset="0"/>
                        </a:rPr>
                        <a:t>Niccolini</a:t>
                      </a:r>
                      <a:r>
                        <a:rPr lang="it-IT" sz="900" dirty="0" smtClean="0">
                          <a:latin typeface="Times New Roman" pitchFamily="18" charset="0"/>
                          <a:ea typeface="Calibri"/>
                          <a:cs typeface="Times New Roman" pitchFamily="18" charset="0"/>
                        </a:rPr>
                        <a:t>” via Romiti, 13 - 44121 Ferrara  https://archibiblio.comune.ferrara.i t/</a:t>
                      </a:r>
                      <a:r>
                        <a:rPr lang="it-IT" sz="900" dirty="0" err="1" smtClean="0">
                          <a:latin typeface="Times New Roman" pitchFamily="18" charset="0"/>
                          <a:ea typeface="Calibri"/>
                          <a:cs typeface="Times New Roman" pitchFamily="18" charset="0"/>
                        </a:rPr>
                        <a:t>event</a:t>
                      </a:r>
                      <a:r>
                        <a:rPr lang="it-IT" sz="900" dirty="0" smtClean="0">
                          <a:latin typeface="Times New Roman" pitchFamily="18" charset="0"/>
                          <a:ea typeface="Calibri"/>
                          <a:cs typeface="Times New Roman" pitchFamily="18" charset="0"/>
                        </a:rPr>
                        <a:t>/1895/4896/</a:t>
                      </a:r>
                      <a:r>
                        <a:rPr lang="it-IT" sz="900" dirty="0" err="1" smtClean="0">
                          <a:latin typeface="Times New Roman" pitchFamily="18" charset="0"/>
                          <a:ea typeface="Calibri"/>
                          <a:cs typeface="Times New Roman" pitchFamily="18" charset="0"/>
                        </a:rPr>
                        <a:t>amiche-tra-lepagine</a:t>
                      </a:r>
                      <a:r>
                        <a:rPr lang="it-IT" sz="900" dirty="0" smtClean="0">
                          <a:latin typeface="Times New Roman" pitchFamily="18" charset="0"/>
                          <a:ea typeface="Calibri"/>
                          <a:cs typeface="Times New Roman" pitchFamily="18" charset="0"/>
                        </a:rPr>
                        <a:t>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19-Esposizione bibliografica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Le donne nella letteratura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Biblioteca Comunale “G. </a:t>
                      </a:r>
                      <a:r>
                        <a:rPr lang="it-IT" sz="900" dirty="0" err="1" smtClean="0">
                          <a:latin typeface="Times New Roman" pitchFamily="18" charset="0"/>
                          <a:ea typeface="Calibri"/>
                          <a:cs typeface="Times New Roman" pitchFamily="18" charset="0"/>
                        </a:rPr>
                        <a:t>Rodari</a:t>
                      </a:r>
                      <a:r>
                        <a:rPr lang="it-IT" sz="900" dirty="0" smtClean="0">
                          <a:latin typeface="Times New Roman" pitchFamily="18" charset="0"/>
                          <a:ea typeface="Calibri"/>
                          <a:cs typeface="Times New Roman" pitchFamily="18" charset="0"/>
                        </a:rPr>
                        <a:t>”</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Dal 10 febbraio al 14 marzo 2026, negli orari di apertura della Biblioteca</a:t>
                      </a:r>
                    </a:p>
                    <a:p>
                      <a:pP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Biblioteca Comunale “G. </a:t>
                      </a:r>
                      <a:r>
                        <a:rPr lang="it-IT" sz="900" dirty="0" err="1" smtClean="0">
                          <a:latin typeface="Times New Roman" pitchFamily="18" charset="0"/>
                          <a:ea typeface="Calibri"/>
                          <a:cs typeface="Times New Roman" pitchFamily="18" charset="0"/>
                        </a:rPr>
                        <a:t>Rodari</a:t>
                      </a:r>
                      <a:r>
                        <a:rPr lang="it-IT" sz="900" dirty="0" smtClean="0">
                          <a:latin typeface="Times New Roman" pitchFamily="18" charset="0"/>
                          <a:ea typeface="Calibri"/>
                          <a:cs typeface="Times New Roman" pitchFamily="18" charset="0"/>
                        </a:rPr>
                        <a:t>” viale </a:t>
                      </a:r>
                      <a:r>
                        <a:rPr lang="it-IT" sz="900" dirty="0" err="1" smtClean="0">
                          <a:latin typeface="Times New Roman" pitchFamily="18" charset="0"/>
                          <a:ea typeface="Calibri"/>
                          <a:cs typeface="Times New Roman" pitchFamily="18" charset="0"/>
                        </a:rPr>
                        <a:t>Krasnodar</a:t>
                      </a:r>
                      <a:r>
                        <a:rPr lang="it-IT" sz="900" dirty="0" smtClean="0">
                          <a:latin typeface="Times New Roman" pitchFamily="18" charset="0"/>
                          <a:ea typeface="Calibri"/>
                          <a:cs typeface="Times New Roman" pitchFamily="18" charset="0"/>
                        </a:rPr>
                        <a:t>, 102 – 44124 Ferrara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20-Esposizione di testi e percorso guidato.</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Letture  progetto “Patto per la Lettura”. “Donne Orizzonti”. </a:t>
                      </a:r>
                    </a:p>
                    <a:p>
                      <a:pPr algn="l">
                        <a:lnSpc>
                          <a:spcPct val="115000"/>
                        </a:lnSpc>
                        <a:spcAft>
                          <a:spcPts val="0"/>
                        </a:spcAft>
                      </a:pPr>
                      <a:r>
                        <a:rPr lang="it-IT" sz="900" dirty="0" smtClean="0">
                          <a:latin typeface="Times New Roman" pitchFamily="18" charset="0"/>
                          <a:ea typeface="Calibri"/>
                          <a:cs typeface="Times New Roman" pitchFamily="18" charset="0"/>
                        </a:rPr>
                        <a:t>Storie, viaggi e memorie femminili attraverso il mondo </a:t>
                      </a:r>
                      <a:endParaRPr lang="it-IT" sz="900" dirty="0" smtClean="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Comunale Ariostea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Tutto il mese di marzo negli orari di apertura della Biblioteca</a:t>
                      </a:r>
                      <a:endParaRPr lang="it-IT" sz="900" dirty="0" smtClean="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Comunale Ariostea via delle Scienze, 17 - 44121 Ferrara  Atrio </a:t>
                      </a:r>
                      <a:endParaRPr lang="it-IT" sz="900" dirty="0" smtClean="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nSpc>
                          <a:spcPct val="115000"/>
                        </a:lnSpc>
                        <a:spcAft>
                          <a:spcPts val="0"/>
                        </a:spcAft>
                      </a:pPr>
                      <a:r>
                        <a:rPr lang="it-IT" sz="900" dirty="0" smtClean="0">
                          <a:latin typeface="Times New Roman" pitchFamily="18" charset="0"/>
                          <a:ea typeface="Calibri"/>
                          <a:cs typeface="Times New Roman" pitchFamily="18" charset="0"/>
                        </a:rPr>
                        <a:t>21-Video con le produttrici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agricole che ricordano 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conquiste dei diritti delle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donne</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Ricorrenza 8 marzo Giornata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Internazionale dei Diritti</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della Donna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Coldiretti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3/</a:t>
                      </a:r>
                      <a:r>
                        <a:rPr lang="it-IT" sz="900" dirty="0" err="1" smtClean="0">
                          <a:latin typeface="Times New Roman" pitchFamily="18" charset="0"/>
                          <a:ea typeface="Calibri"/>
                          <a:cs typeface="Times New Roman" pitchFamily="18" charset="0"/>
                        </a:rPr>
                        <a:t>3</a:t>
                      </a:r>
                      <a:r>
                        <a:rPr lang="it-IT" sz="900" dirty="0" smtClean="0">
                          <a:latin typeface="Times New Roman" pitchFamily="18" charset="0"/>
                          <a:ea typeface="Calibri"/>
                          <a:cs typeface="Times New Roman" pitchFamily="18" charset="0"/>
                        </a:rPr>
                        <a:t>/2026</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Mercato Coperto via </a:t>
                      </a:r>
                      <a:r>
                        <a:rPr lang="it-IT" sz="900" dirty="0" err="1" smtClean="0">
                          <a:latin typeface="Times New Roman" pitchFamily="18" charset="0"/>
                          <a:ea typeface="Calibri"/>
                          <a:cs typeface="Times New Roman" pitchFamily="18" charset="0"/>
                        </a:rPr>
                        <a:t>Montebello</a:t>
                      </a:r>
                      <a:r>
                        <a:rPr lang="it-IT" sz="900" dirty="0" smtClean="0">
                          <a:latin typeface="Times New Roman" pitchFamily="18" charset="0"/>
                          <a:ea typeface="Calibri"/>
                          <a:cs typeface="Times New Roman" pitchFamily="18" charset="0"/>
                        </a:rPr>
                        <a:t> 43, Ferrara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WordArt 1"/>
          <p:cNvSpPr>
            <a:spLocks noChangeArrowheads="1" noChangeShapeType="1" noTextEdit="1"/>
          </p:cNvSpPr>
          <p:nvPr/>
        </p:nvSpPr>
        <p:spPr bwMode="auto">
          <a:xfrm>
            <a:off x="1187624" y="260648"/>
            <a:ext cx="6924675" cy="276225"/>
          </a:xfrm>
          <a:prstGeom prst="rect">
            <a:avLst/>
          </a:prstGeom>
        </p:spPr>
        <p:txBody>
          <a:bodyPr wrap="none" fromWordArt="1">
            <a:prstTxWarp prst="textPlain">
              <a:avLst>
                <a:gd name="adj" fmla="val 50000"/>
              </a:avLst>
            </a:prstTxWarp>
          </a:bodyPr>
          <a:lstStyle/>
          <a:p>
            <a:pPr algn="ctr" rtl="0"/>
            <a:r>
              <a:rPr lang="it-IT" sz="3600" kern="10" spc="0" smtClean="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rPr>
              <a:t>INIZIATIVE DI SENSIBILIZZAZIONE A FERRARA</a:t>
            </a:r>
            <a:endParaRPr lang="it-IT" sz="3600" kern="10" spc="0">
              <a:ln w="9525">
                <a:solidFill>
                  <a:srgbClr val="7030A0"/>
                </a:solidFill>
                <a:round/>
                <a:headEnd/>
                <a:tailEnd/>
              </a:ln>
              <a:solidFill>
                <a:srgbClr val="FFC000"/>
              </a:solidFill>
              <a:effectLst>
                <a:outerShdw dist="45791" dir="2021404" algn="ctr" rotWithShape="0">
                  <a:srgbClr val="B2B2B2">
                    <a:alpha val="80000"/>
                  </a:srgbClr>
                </a:outerShdw>
              </a:effectLst>
              <a:latin typeface="Times New Roman"/>
              <a:cs typeface="Times New Roman"/>
            </a:endParaRPr>
          </a:p>
        </p:txBody>
      </p:sp>
      <p:sp>
        <p:nvSpPr>
          <p:cNvPr id="4" name="Segnaposto numero diapositiva 3"/>
          <p:cNvSpPr>
            <a:spLocks noGrp="1"/>
          </p:cNvSpPr>
          <p:nvPr>
            <p:ph type="sldNum" sz="quarter" idx="12"/>
          </p:nvPr>
        </p:nvSpPr>
        <p:spPr/>
        <p:txBody>
          <a:bodyPr/>
          <a:lstStyle/>
          <a:p>
            <a:fld id="{B007B441-5312-499D-93C3-6E37886527FA}" type="slidenum">
              <a:rPr lang="it-IT" smtClean="0"/>
              <a:pPr/>
              <a:t>6</a:t>
            </a:fld>
            <a:endParaRPr lang="it-IT"/>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251520" y="476672"/>
          <a:ext cx="8496942" cy="6264696"/>
        </p:xfrm>
        <a:graphic>
          <a:graphicData uri="http://schemas.openxmlformats.org/drawingml/2006/table">
            <a:tbl>
              <a:tblPr/>
              <a:tblGrid>
                <a:gridCol w="1699153"/>
                <a:gridCol w="1699153"/>
                <a:gridCol w="1699153"/>
                <a:gridCol w="1060718"/>
                <a:gridCol w="2338765"/>
              </a:tblGrid>
              <a:tr h="720080">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0376">
                <a:tc>
                  <a:txBody>
                    <a:bodyPr/>
                    <a:lstStyle/>
                    <a:p>
                      <a:pPr>
                        <a:lnSpc>
                          <a:spcPct val="115000"/>
                        </a:lnSpc>
                        <a:spcAft>
                          <a:spcPts val="0"/>
                        </a:spcAft>
                      </a:pPr>
                      <a:r>
                        <a:rPr lang="it-IT" sz="900" dirty="0" smtClean="0">
                          <a:latin typeface="Times New Roman" pitchFamily="18" charset="0"/>
                          <a:ea typeface="Calibri"/>
                          <a:cs typeface="Times New Roman" pitchFamily="18" charset="0"/>
                        </a:rPr>
                        <a:t>22-Incontro informativo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Cara amica ti </a:t>
                      </a:r>
                      <a:r>
                        <a:rPr lang="it-IT" sz="900" dirty="0" err="1" smtClean="0">
                          <a:latin typeface="Times New Roman" pitchFamily="18" charset="0"/>
                          <a:ea typeface="Calibri"/>
                          <a:cs typeface="Times New Roman" pitchFamily="18" charset="0"/>
                        </a:rPr>
                        <a:t>scrivo…per</a:t>
                      </a:r>
                      <a:r>
                        <a:rPr lang="it-IT" sz="900" baseline="0" dirty="0" smtClean="0">
                          <a:latin typeface="Times New Roman" pitchFamily="18" charset="0"/>
                          <a:ea typeface="Calibri"/>
                          <a:cs typeface="Times New Roman" pitchFamily="18" charset="0"/>
                        </a:rPr>
                        <a:t> informarti.</a:t>
                      </a:r>
                    </a:p>
                    <a:p>
                      <a:pPr>
                        <a:lnSpc>
                          <a:spcPct val="115000"/>
                        </a:lnSpc>
                        <a:spcAft>
                          <a:spcPts val="0"/>
                        </a:spcAft>
                      </a:pPr>
                      <a:r>
                        <a:rPr lang="it-IT" sz="900" dirty="0" smtClean="0">
                          <a:latin typeface="Times New Roman" pitchFamily="18" charset="0"/>
                          <a:ea typeface="Calibri"/>
                          <a:cs typeface="Times New Roman" pitchFamily="18" charset="0"/>
                        </a:rPr>
                        <a:t>La prevenzione ti salva la vita.</a:t>
                      </a:r>
                    </a:p>
                    <a:p>
                      <a:pPr>
                        <a:lnSpc>
                          <a:spcPct val="115000"/>
                        </a:lnSpc>
                        <a:spcAft>
                          <a:spcPts val="0"/>
                        </a:spcAft>
                      </a:pPr>
                      <a:r>
                        <a:rPr lang="it-IT" sz="900" dirty="0" smtClean="0">
                          <a:latin typeface="Times New Roman" pitchFamily="18" charset="0"/>
                          <a:ea typeface="Calibri"/>
                          <a:cs typeface="Times New Roman" pitchFamily="18" charset="0"/>
                        </a:rPr>
                        <a:t>Conciliazione</a:t>
                      </a:r>
                      <a:r>
                        <a:rPr lang="it-IT" sz="900" baseline="0" dirty="0" smtClean="0">
                          <a:latin typeface="Times New Roman" pitchFamily="18" charset="0"/>
                          <a:ea typeface="Calibri"/>
                          <a:cs typeface="Times New Roman" pitchFamily="18" charset="0"/>
                        </a:rPr>
                        <a:t> figli e lavoro.</a:t>
                      </a:r>
                    </a:p>
                    <a:p>
                      <a:pPr>
                        <a:lnSpc>
                          <a:spcPct val="115000"/>
                        </a:lnSpc>
                        <a:spcAft>
                          <a:spcPts val="0"/>
                        </a:spcAft>
                      </a:pPr>
                      <a:r>
                        <a:rPr lang="it-IT" sz="900" baseline="0" dirty="0" smtClean="0">
                          <a:latin typeface="Times New Roman" pitchFamily="18" charset="0"/>
                          <a:ea typeface="Calibri"/>
                          <a:cs typeface="Times New Roman" pitchFamily="18" charset="0"/>
                        </a:rPr>
                        <a:t>Agevolazioni pensionate.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CISL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Per saperne di più telefona</a:t>
                      </a:r>
                      <a:r>
                        <a:rPr lang="it-IT" sz="900" baseline="0" dirty="0" smtClean="0">
                          <a:latin typeface="Times New Roman" pitchFamily="18" charset="0"/>
                          <a:ea typeface="Calibri"/>
                          <a:cs typeface="Times New Roman" pitchFamily="18" charset="0"/>
                        </a:rPr>
                        <a:t> a </a:t>
                      </a:r>
                      <a:r>
                        <a:rPr lang="it-IT" sz="900" dirty="0" smtClean="0">
                          <a:latin typeface="Times New Roman" pitchFamily="18" charset="0"/>
                          <a:ea typeface="Calibri"/>
                          <a:cs typeface="Times New Roman" pitchFamily="18" charset="0"/>
                        </a:rPr>
                        <a:t>CISL Ferrara</a:t>
                      </a:r>
                    </a:p>
                    <a:p>
                      <a:pPr algn="l">
                        <a:lnSpc>
                          <a:spcPct val="115000"/>
                        </a:lnSpc>
                        <a:spcAft>
                          <a:spcPts val="0"/>
                        </a:spcAft>
                      </a:pPr>
                      <a:r>
                        <a:rPr lang="it-IT" sz="900" dirty="0" smtClean="0">
                          <a:latin typeface="Times New Roman" pitchFamily="18" charset="0"/>
                          <a:ea typeface="Calibri"/>
                          <a:cs typeface="Times New Roman" pitchFamily="18" charset="0"/>
                        </a:rPr>
                        <a:t>0532 /777611</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0376">
                <a:tc>
                  <a:txBody>
                    <a:bodyPr/>
                    <a:lstStyle/>
                    <a:p>
                      <a:pPr>
                        <a:lnSpc>
                          <a:spcPct val="115000"/>
                        </a:lnSpc>
                        <a:spcAft>
                          <a:spcPts val="0"/>
                        </a:spcAft>
                      </a:pPr>
                      <a:r>
                        <a:rPr lang="it-IT" sz="900" dirty="0" smtClean="0">
                          <a:latin typeface="Times New Roman" pitchFamily="18" charset="0"/>
                          <a:ea typeface="Calibri"/>
                          <a:cs typeface="Times New Roman" pitchFamily="18" charset="0"/>
                        </a:rPr>
                        <a:t>23-Rassegna bibliografica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baseline="0" dirty="0" smtClean="0">
                          <a:latin typeface="Times New Roman" pitchFamily="18" charset="0"/>
                          <a:ea typeface="Calibri"/>
                          <a:cs typeface="Times New Roman" pitchFamily="18" charset="0"/>
                        </a:rPr>
                        <a:t> “A tutte le donne”. Alda Merini e le altre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Comunale “D. </a:t>
                      </a:r>
                      <a:r>
                        <a:rPr lang="it-IT" sz="900" dirty="0" err="1" smtClean="0">
                          <a:latin typeface="Times New Roman" pitchFamily="18" charset="0"/>
                          <a:ea typeface="Calibri"/>
                          <a:cs typeface="Times New Roman" pitchFamily="18" charset="0"/>
                        </a:rPr>
                        <a:t>Tebaldi</a:t>
                      </a:r>
                      <a:r>
                        <a:rPr lang="it-IT" sz="900" dirty="0" smtClean="0">
                          <a:latin typeface="Times New Roman" pitchFamily="18" charset="0"/>
                          <a:ea typeface="Calibri"/>
                          <a:cs typeface="Times New Roman" pitchFamily="18" charset="0"/>
                        </a:rPr>
                        <a:t>”</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Dal 3 al 7 marzo 2026, negli orari di apertura della Biblioteca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Comunale “D. </a:t>
                      </a:r>
                      <a:r>
                        <a:rPr lang="it-IT" sz="900" dirty="0" err="1" smtClean="0">
                          <a:latin typeface="Times New Roman" pitchFamily="18" charset="0"/>
                          <a:ea typeface="Calibri"/>
                          <a:cs typeface="Times New Roman" pitchFamily="18" charset="0"/>
                        </a:rPr>
                        <a:t>Tebaldi</a:t>
                      </a:r>
                      <a:r>
                        <a:rPr lang="it-IT" sz="900" dirty="0" smtClean="0">
                          <a:latin typeface="Times New Roman" pitchFamily="18" charset="0"/>
                          <a:ea typeface="Calibri"/>
                          <a:cs typeface="Times New Roman" pitchFamily="18" charset="0"/>
                        </a:rPr>
                        <a:t>” via </a:t>
                      </a:r>
                      <a:r>
                        <a:rPr lang="it-IT" sz="900" dirty="0" err="1" smtClean="0">
                          <a:latin typeface="Times New Roman" pitchFamily="18" charset="0"/>
                          <a:ea typeface="Calibri"/>
                          <a:cs typeface="Times New Roman" pitchFamily="18" charset="0"/>
                        </a:rPr>
                        <a:t>Ferrariola</a:t>
                      </a:r>
                      <a:r>
                        <a:rPr lang="it-IT" sz="900" dirty="0" smtClean="0">
                          <a:latin typeface="Times New Roman" pitchFamily="18" charset="0"/>
                          <a:ea typeface="Calibri"/>
                          <a:cs typeface="Times New Roman" pitchFamily="18" charset="0"/>
                        </a:rPr>
                        <a:t>, 18 - 44124 Ferrara https://archibiblio.comune.ferrara.i t/</a:t>
                      </a:r>
                      <a:r>
                        <a:rPr lang="it-IT" sz="900" dirty="0" err="1" smtClean="0">
                          <a:latin typeface="Times New Roman" pitchFamily="18" charset="0"/>
                          <a:ea typeface="Calibri"/>
                          <a:cs typeface="Times New Roman" pitchFamily="18" charset="0"/>
                        </a:rPr>
                        <a:t>event</a:t>
                      </a:r>
                      <a:r>
                        <a:rPr lang="it-IT" sz="900" dirty="0" smtClean="0">
                          <a:latin typeface="Times New Roman" pitchFamily="18" charset="0"/>
                          <a:ea typeface="Calibri"/>
                          <a:cs typeface="Times New Roman" pitchFamily="18" charset="0"/>
                        </a:rPr>
                        <a:t>/1895/4906/</a:t>
                      </a:r>
                      <a:r>
                        <a:rPr lang="it-IT" sz="900" dirty="0" err="1" smtClean="0">
                          <a:latin typeface="Times New Roman" pitchFamily="18" charset="0"/>
                          <a:ea typeface="Calibri"/>
                          <a:cs typeface="Times New Roman" pitchFamily="18" charset="0"/>
                        </a:rPr>
                        <a:t>a-tutte-ledonne-alda-merini-e-le-altre</a:t>
                      </a:r>
                      <a:r>
                        <a:rPr lang="it-IT" sz="900" dirty="0" smtClean="0">
                          <a:latin typeface="Times New Roman" pitchFamily="18" charset="0"/>
                          <a:ea typeface="Calibri"/>
                          <a:cs typeface="Times New Roman" pitchFamily="18" charset="0"/>
                        </a:rPr>
                        <a:t>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5552">
                <a:tc>
                  <a:txBody>
                    <a:bodyPr/>
                    <a:lstStyle/>
                    <a:p>
                      <a:pPr>
                        <a:lnSpc>
                          <a:spcPct val="115000"/>
                        </a:lnSpc>
                        <a:spcAft>
                          <a:spcPts val="0"/>
                        </a:spcAft>
                      </a:pPr>
                      <a:r>
                        <a:rPr lang="it-IT" sz="900" dirty="0" smtClean="0">
                          <a:latin typeface="Times New Roman" pitchFamily="18" charset="0"/>
                          <a:ea typeface="Calibri"/>
                          <a:cs typeface="Times New Roman" pitchFamily="18" charset="0"/>
                        </a:rPr>
                        <a:t>24-Visita guidata con letture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Su prenotazione. </a:t>
                      </a:r>
                      <a:r>
                        <a:rPr lang="it-IT" sz="900" dirty="0" err="1" smtClean="0">
                          <a:latin typeface="Times New Roman" pitchFamily="18" charset="0"/>
                          <a:ea typeface="Calibri"/>
                          <a:cs typeface="Times New Roman" pitchFamily="18" charset="0"/>
                        </a:rPr>
                        <a:t>Micòl</a:t>
                      </a:r>
                      <a:r>
                        <a:rPr lang="it-IT" sz="900" dirty="0" smtClean="0">
                          <a:latin typeface="Times New Roman" pitchFamily="18" charset="0"/>
                          <a:ea typeface="Calibri"/>
                          <a:cs typeface="Times New Roman" pitchFamily="18" charset="0"/>
                        </a:rPr>
                        <a:t> e le altre. Bassani raccontato attraverso le sue figure femminili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Centro Studi </a:t>
                      </a:r>
                      <a:r>
                        <a:rPr lang="it-IT" sz="900" dirty="0" err="1" smtClean="0">
                          <a:latin typeface="Times New Roman" pitchFamily="18" charset="0"/>
                          <a:ea typeface="Calibri"/>
                          <a:cs typeface="Times New Roman" pitchFamily="18" charset="0"/>
                        </a:rPr>
                        <a:t>Bassaniani</a:t>
                      </a:r>
                      <a:r>
                        <a:rPr lang="it-IT" sz="900" dirty="0" smtClean="0">
                          <a:latin typeface="Times New Roman" pitchFamily="18" charset="0"/>
                          <a:ea typeface="Calibri"/>
                          <a:cs typeface="Times New Roman" pitchFamily="18" charset="0"/>
                        </a:rPr>
                        <a:t>.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3/</a:t>
                      </a:r>
                      <a:r>
                        <a:rPr lang="it-IT" sz="900" dirty="0" err="1" smtClean="0">
                          <a:latin typeface="Times New Roman" pitchFamily="18" charset="0"/>
                          <a:ea typeface="Calibri"/>
                          <a:cs typeface="Times New Roman" pitchFamily="18" charset="0"/>
                        </a:rPr>
                        <a:t>3</a:t>
                      </a:r>
                      <a:r>
                        <a:rPr lang="it-IT" sz="900" dirty="0" smtClean="0">
                          <a:latin typeface="Times New Roman" pitchFamily="18" charset="0"/>
                          <a:ea typeface="Calibri"/>
                          <a:cs typeface="Times New Roman" pitchFamily="18" charset="0"/>
                        </a:rPr>
                        <a:t>/2026, </a:t>
                      </a:r>
                    </a:p>
                    <a:p>
                      <a:pPr>
                        <a:lnSpc>
                          <a:spcPct val="115000"/>
                        </a:lnSpc>
                        <a:spcAft>
                          <a:spcPts val="0"/>
                        </a:spcAft>
                      </a:pPr>
                      <a:r>
                        <a:rPr lang="it-IT" sz="900" dirty="0" smtClean="0">
                          <a:latin typeface="Times New Roman" pitchFamily="18" charset="0"/>
                          <a:ea typeface="Calibri"/>
                          <a:cs typeface="Times New Roman" pitchFamily="18" charset="0"/>
                        </a:rPr>
                        <a:t>ore 15.00-18. 00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Centro Studi </a:t>
                      </a:r>
                      <a:r>
                        <a:rPr lang="it-IT" sz="900" dirty="0" err="1" smtClean="0">
                          <a:latin typeface="Times New Roman" pitchFamily="18" charset="0"/>
                          <a:ea typeface="Calibri"/>
                          <a:cs typeface="Times New Roman" pitchFamily="18" charset="0"/>
                        </a:rPr>
                        <a:t>Bassaniani</a:t>
                      </a:r>
                      <a:r>
                        <a:rPr lang="it-IT" sz="900" dirty="0" smtClean="0">
                          <a:latin typeface="Times New Roman" pitchFamily="18" charset="0"/>
                          <a:ea typeface="Calibri"/>
                          <a:cs typeface="Times New Roman" pitchFamily="18" charset="0"/>
                        </a:rPr>
                        <a:t>  via Giuoco del Pallone, 15 – 44121 Ferrara  https://archibiblio.comune.ferrara.it/2877/iniziativa-del-3-marzo-alcentro-studi-bassaniani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0376">
                <a:tc>
                  <a:txBody>
                    <a:bodyPr/>
                    <a:lstStyle/>
                    <a:p>
                      <a:pPr>
                        <a:lnSpc>
                          <a:spcPct val="115000"/>
                        </a:lnSpc>
                        <a:spcAft>
                          <a:spcPts val="0"/>
                        </a:spcAft>
                      </a:pPr>
                      <a:r>
                        <a:rPr lang="it-IT" sz="900" dirty="0" smtClean="0">
                          <a:latin typeface="Times New Roman" pitchFamily="18" charset="0"/>
                          <a:ea typeface="Calibri"/>
                          <a:cs typeface="Times New Roman" pitchFamily="18" charset="0"/>
                        </a:rPr>
                        <a:t>25-Presentazione del romanzo di Lisa </a:t>
                      </a:r>
                      <a:r>
                        <a:rPr lang="it-IT" sz="900" dirty="0" err="1" smtClean="0">
                          <a:latin typeface="Times New Roman" pitchFamily="18" charset="0"/>
                          <a:ea typeface="Calibri"/>
                          <a:cs typeface="Times New Roman" pitchFamily="18" charset="0"/>
                        </a:rPr>
                        <a:t>Laffi</a:t>
                      </a:r>
                      <a:r>
                        <a:rPr lang="it-IT" sz="900" dirty="0" smtClean="0">
                          <a:latin typeface="Times New Roman" pitchFamily="18" charset="0"/>
                          <a:ea typeface="Calibri"/>
                          <a:cs typeface="Times New Roman" pitchFamily="18" charset="0"/>
                        </a:rPr>
                        <a:t>.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La regina dei due mondi (e le altre donne della storia)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A cura dell’autrice.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4/3/ 2026, </a:t>
                      </a:r>
                    </a:p>
                    <a:p>
                      <a:pPr algn="l">
                        <a:lnSpc>
                          <a:spcPct val="115000"/>
                        </a:lnSpc>
                        <a:spcAft>
                          <a:spcPts val="0"/>
                        </a:spcAft>
                      </a:pPr>
                      <a:r>
                        <a:rPr lang="it-IT" sz="900" dirty="0" smtClean="0">
                          <a:latin typeface="Times New Roman" pitchFamily="18" charset="0"/>
                          <a:ea typeface="Calibri"/>
                          <a:cs typeface="Times New Roman" pitchFamily="18" charset="0"/>
                        </a:rPr>
                        <a:t>ore 17.30.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Comunale Ariostea via delle Scienze, 17 - 44121 Ferrara  Sala Agnelli  Diretta streaming https://www.youtube.com/live/OQ 0POXKCt6E  https://archibiblio.comune.ferrara.i t/</a:t>
                      </a:r>
                      <a:r>
                        <a:rPr lang="it-IT" sz="900" dirty="0" err="1" smtClean="0">
                          <a:latin typeface="Times New Roman" pitchFamily="18" charset="0"/>
                          <a:ea typeface="Calibri"/>
                          <a:cs typeface="Times New Roman" pitchFamily="18" charset="0"/>
                        </a:rPr>
                        <a:t>event</a:t>
                      </a:r>
                      <a:r>
                        <a:rPr lang="it-IT" sz="900" dirty="0" smtClean="0">
                          <a:latin typeface="Times New Roman" pitchFamily="18" charset="0"/>
                          <a:ea typeface="Calibri"/>
                          <a:cs typeface="Times New Roman" pitchFamily="18" charset="0"/>
                        </a:rPr>
                        <a:t>/1895/4923/</a:t>
                      </a:r>
                      <a:r>
                        <a:rPr lang="it-IT" sz="900" dirty="0" err="1" smtClean="0">
                          <a:latin typeface="Times New Roman" pitchFamily="18" charset="0"/>
                          <a:ea typeface="Calibri"/>
                          <a:cs typeface="Times New Roman" pitchFamily="18" charset="0"/>
                        </a:rPr>
                        <a:t>la-regina-deidue-mondi-e-le-altre-donne-dellastoria</a:t>
                      </a:r>
                      <a:r>
                        <a:rPr lang="it-IT" sz="900" dirty="0" smtClean="0">
                          <a:latin typeface="Times New Roman" pitchFamily="18" charset="0"/>
                          <a:ea typeface="Calibri"/>
                          <a:cs typeface="Times New Roman" pitchFamily="18" charset="0"/>
                        </a:rPr>
                        <a:t> </a:t>
                      </a:r>
                    </a:p>
                    <a:p>
                      <a:pPr algn="l">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7560">
                <a:tc>
                  <a:txBody>
                    <a:bodyPr/>
                    <a:lstStyle/>
                    <a:p>
                      <a:pPr>
                        <a:lnSpc>
                          <a:spcPct val="115000"/>
                        </a:lnSpc>
                        <a:spcAft>
                          <a:spcPts val="0"/>
                        </a:spcAft>
                      </a:pPr>
                      <a:r>
                        <a:rPr lang="it-IT" sz="900" dirty="0" smtClean="0">
                          <a:latin typeface="Times New Roman" pitchFamily="18" charset="0"/>
                          <a:ea typeface="Calibri"/>
                          <a:cs typeface="Times New Roman" pitchFamily="18" charset="0"/>
                        </a:rPr>
                        <a:t>26-Incontro con l’autrice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Incontro con Serena Ballista: dialogo attorno al suo libro “Per mille camicette al giorno”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Biblioteca Comunale “A. </a:t>
                      </a:r>
                      <a:r>
                        <a:rPr lang="it-IT" sz="900" dirty="0" err="1" smtClean="0">
                          <a:latin typeface="Times New Roman" pitchFamily="18" charset="0"/>
                          <a:ea typeface="Calibri"/>
                          <a:cs typeface="Times New Roman" pitchFamily="18" charset="0"/>
                        </a:rPr>
                        <a:t>Luppi</a:t>
                      </a:r>
                      <a:r>
                        <a:rPr lang="it-IT" sz="900" dirty="0" smtClean="0">
                          <a:latin typeface="Times New Roman" pitchFamily="18" charset="0"/>
                          <a:ea typeface="Calibri"/>
                          <a:cs typeface="Times New Roman" pitchFamily="18" charset="0"/>
                        </a:rPr>
                        <a:t>”</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4 /3/2026, </a:t>
                      </a:r>
                    </a:p>
                    <a:p>
                      <a:pPr>
                        <a:lnSpc>
                          <a:spcPct val="115000"/>
                        </a:lnSpc>
                        <a:spcAft>
                          <a:spcPts val="0"/>
                        </a:spcAft>
                      </a:pPr>
                      <a:r>
                        <a:rPr lang="it-IT" sz="900" dirty="0" smtClean="0">
                          <a:latin typeface="Times New Roman" pitchFamily="18" charset="0"/>
                          <a:ea typeface="Calibri"/>
                          <a:cs typeface="Times New Roman" pitchFamily="18" charset="0"/>
                        </a:rPr>
                        <a:t>ore 10.15</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Biblioteca Comunale “A. </a:t>
                      </a:r>
                      <a:r>
                        <a:rPr lang="it-IT" sz="900" dirty="0" err="1" smtClean="0">
                          <a:latin typeface="Times New Roman" pitchFamily="18" charset="0"/>
                          <a:ea typeface="Calibri"/>
                          <a:cs typeface="Times New Roman" pitchFamily="18" charset="0"/>
                        </a:rPr>
                        <a:t>Luppi</a:t>
                      </a:r>
                      <a:r>
                        <a:rPr lang="it-IT" sz="900" dirty="0" smtClean="0">
                          <a:latin typeface="Times New Roman" pitchFamily="18" charset="0"/>
                          <a:ea typeface="Calibri"/>
                          <a:cs typeface="Times New Roman" pitchFamily="18" charset="0"/>
                        </a:rPr>
                        <a:t>” via </a:t>
                      </a:r>
                      <a:r>
                        <a:rPr lang="it-IT" sz="900" dirty="0" err="1" smtClean="0">
                          <a:latin typeface="Times New Roman" pitchFamily="18" charset="0"/>
                          <a:ea typeface="Calibri"/>
                          <a:cs typeface="Times New Roman" pitchFamily="18" charset="0"/>
                        </a:rPr>
                        <a:t>Arginone</a:t>
                      </a:r>
                      <a:r>
                        <a:rPr lang="it-IT" sz="900" dirty="0" smtClean="0">
                          <a:latin typeface="Times New Roman" pitchFamily="18" charset="0"/>
                          <a:ea typeface="Calibri"/>
                          <a:cs typeface="Times New Roman" pitchFamily="18" charset="0"/>
                        </a:rPr>
                        <a:t>, 320 – 44124 Ferrara (</a:t>
                      </a:r>
                      <a:r>
                        <a:rPr lang="it-IT" sz="900" dirty="0" err="1" smtClean="0">
                          <a:latin typeface="Times New Roman" pitchFamily="18" charset="0"/>
                          <a:ea typeface="Calibri"/>
                          <a:cs typeface="Times New Roman" pitchFamily="18" charset="0"/>
                        </a:rPr>
                        <a:t>Porotto</a:t>
                      </a:r>
                      <a:r>
                        <a:rPr lang="it-IT" sz="900" dirty="0" smtClean="0">
                          <a:latin typeface="Times New Roman" pitchFamily="18" charset="0"/>
                          <a:ea typeface="Calibri"/>
                          <a:cs typeface="Times New Roman" pitchFamily="18" charset="0"/>
                        </a:rPr>
                        <a:t>)  https://archibiblio.comune.ferrara.i t/</a:t>
                      </a:r>
                      <a:r>
                        <a:rPr lang="it-IT" sz="900" dirty="0" err="1" smtClean="0">
                          <a:latin typeface="Times New Roman" pitchFamily="18" charset="0"/>
                          <a:ea typeface="Calibri"/>
                          <a:cs typeface="Times New Roman" pitchFamily="18" charset="0"/>
                        </a:rPr>
                        <a:t>event</a:t>
                      </a:r>
                      <a:r>
                        <a:rPr lang="it-IT" sz="900" dirty="0" smtClean="0">
                          <a:latin typeface="Times New Roman" pitchFamily="18" charset="0"/>
                          <a:ea typeface="Calibri"/>
                          <a:cs typeface="Times New Roman" pitchFamily="18" charset="0"/>
                        </a:rPr>
                        <a:t>/1895/4950/</a:t>
                      </a:r>
                      <a:r>
                        <a:rPr lang="it-IT" sz="900" dirty="0" err="1" smtClean="0">
                          <a:latin typeface="Times New Roman" pitchFamily="18" charset="0"/>
                          <a:ea typeface="Calibri"/>
                          <a:cs typeface="Times New Roman" pitchFamily="18" charset="0"/>
                        </a:rPr>
                        <a:t>incontro-con-lascrittrice-serena-ballista</a:t>
                      </a:r>
                      <a:r>
                        <a:rPr lang="it-IT" sz="900" dirty="0" smtClean="0">
                          <a:latin typeface="Times New Roman" pitchFamily="18" charset="0"/>
                          <a:ea typeface="Calibri"/>
                          <a:cs typeface="Times New Roman" pitchFamily="18" charset="0"/>
                        </a:rPr>
                        <a:t>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8880">
                <a:tc>
                  <a:txBody>
                    <a:bodyPr/>
                    <a:lstStyle/>
                    <a:p>
                      <a:pPr>
                        <a:lnSpc>
                          <a:spcPct val="115000"/>
                        </a:lnSpc>
                        <a:spcAft>
                          <a:spcPts val="0"/>
                        </a:spcAft>
                      </a:pPr>
                      <a:r>
                        <a:rPr lang="it-IT" sz="900" dirty="0" smtClean="0">
                          <a:latin typeface="Times New Roman" pitchFamily="18" charset="0"/>
                          <a:ea typeface="Calibri"/>
                          <a:cs typeface="Times New Roman" pitchFamily="18" charset="0"/>
                        </a:rPr>
                        <a:t>27-Incontro con le scuole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Donne…</a:t>
                      </a:r>
                      <a:r>
                        <a:rPr lang="it-IT" sz="900" dirty="0" smtClean="0">
                          <a:latin typeface="Times New Roman" pitchFamily="18" charset="0"/>
                          <a:ea typeface="Calibri"/>
                          <a:cs typeface="Times New Roman" pitchFamily="18" charset="0"/>
                        </a:rPr>
                        <a:t> che ispirazione!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Biblioteca Comunale “G. </a:t>
                      </a:r>
                      <a:r>
                        <a:rPr lang="it-IT" sz="900" dirty="0" err="1" smtClean="0">
                          <a:latin typeface="Times New Roman" pitchFamily="18" charset="0"/>
                          <a:ea typeface="Calibri"/>
                          <a:cs typeface="Times New Roman" pitchFamily="18" charset="0"/>
                        </a:rPr>
                        <a:t>Rodari</a:t>
                      </a:r>
                      <a:r>
                        <a:rPr lang="it-IT" sz="900" dirty="0" smtClean="0">
                          <a:latin typeface="Times New Roman" pitchFamily="18" charset="0"/>
                          <a:ea typeface="Calibri"/>
                          <a:cs typeface="Times New Roman" pitchFamily="18" charset="0"/>
                        </a:rPr>
                        <a:t>”</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In accordo con gli insegnanti.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Biblioteca Comunale “G. </a:t>
                      </a:r>
                      <a:r>
                        <a:rPr lang="it-IT" sz="900" dirty="0" err="1" smtClean="0">
                          <a:latin typeface="Times New Roman" pitchFamily="18" charset="0"/>
                          <a:ea typeface="Calibri"/>
                          <a:cs typeface="Times New Roman" pitchFamily="18" charset="0"/>
                        </a:rPr>
                        <a:t>Rodari</a:t>
                      </a:r>
                      <a:r>
                        <a:rPr lang="it-IT" sz="900" dirty="0" smtClean="0">
                          <a:latin typeface="Times New Roman" pitchFamily="18" charset="0"/>
                          <a:ea typeface="Calibri"/>
                          <a:cs typeface="Times New Roman" pitchFamily="18" charset="0"/>
                        </a:rPr>
                        <a:t>”e Scuola secondaria di primo grado “Filippo De </a:t>
                      </a:r>
                      <a:r>
                        <a:rPr lang="it-IT" sz="900" dirty="0" err="1" smtClean="0">
                          <a:latin typeface="Times New Roman" pitchFamily="18" charset="0"/>
                          <a:ea typeface="Calibri"/>
                          <a:cs typeface="Times New Roman" pitchFamily="18" charset="0"/>
                        </a:rPr>
                        <a:t>Pisis</a:t>
                      </a:r>
                      <a:r>
                        <a:rPr lang="it-IT" sz="900" dirty="0" smtClean="0">
                          <a:latin typeface="Times New Roman" pitchFamily="18" charset="0"/>
                          <a:ea typeface="Calibri"/>
                          <a:cs typeface="Times New Roman" pitchFamily="18" charset="0"/>
                        </a:rPr>
                        <a:t>” viale </a:t>
                      </a:r>
                      <a:r>
                        <a:rPr lang="it-IT" sz="900" dirty="0" err="1" smtClean="0">
                          <a:latin typeface="Times New Roman" pitchFamily="18" charset="0"/>
                          <a:ea typeface="Calibri"/>
                          <a:cs typeface="Times New Roman" pitchFamily="18" charset="0"/>
                        </a:rPr>
                        <a:t>Krasnodar</a:t>
                      </a:r>
                      <a:r>
                        <a:rPr lang="it-IT" sz="900" dirty="0" smtClean="0">
                          <a:latin typeface="Times New Roman" pitchFamily="18" charset="0"/>
                          <a:ea typeface="Calibri"/>
                          <a:cs typeface="Times New Roman" pitchFamily="18" charset="0"/>
                        </a:rPr>
                        <a:t>, 102 – 44124 Ferrara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7</a:t>
            </a:fld>
            <a:endParaRPr lang="it-I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260648"/>
          <a:ext cx="8496942" cy="6423939"/>
        </p:xfrm>
        <a:graphic>
          <a:graphicData uri="http://schemas.openxmlformats.org/drawingml/2006/table">
            <a:tbl>
              <a:tblPr/>
              <a:tblGrid>
                <a:gridCol w="1699153"/>
                <a:gridCol w="1699153"/>
                <a:gridCol w="1699153"/>
                <a:gridCol w="1060718"/>
                <a:gridCol w="2338765"/>
              </a:tblGrid>
              <a:tr h="495219">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nSpc>
                          <a:spcPct val="115000"/>
                        </a:lnSpc>
                        <a:spcAft>
                          <a:spcPts val="0"/>
                        </a:spcAft>
                      </a:pPr>
                      <a:r>
                        <a:rPr lang="it-IT" sz="900" dirty="0" smtClean="0">
                          <a:latin typeface="Times New Roman" pitchFamily="18" charset="0"/>
                          <a:ea typeface="Calibri"/>
                          <a:cs typeface="Times New Roman" pitchFamily="18" charset="0"/>
                        </a:rPr>
                        <a:t>28-Letture per bambini dai 3 anni</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Belle Storie alla </a:t>
                      </a:r>
                      <a:r>
                        <a:rPr lang="it-IT" sz="900" dirty="0" err="1" smtClean="0">
                          <a:latin typeface="Times New Roman" pitchFamily="18" charset="0"/>
                          <a:ea typeface="Calibri"/>
                          <a:cs typeface="Times New Roman" pitchFamily="18" charset="0"/>
                        </a:rPr>
                        <a:t>Rodari</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Comunale “G. </a:t>
                      </a:r>
                      <a:r>
                        <a:rPr lang="it-IT" sz="900" dirty="0" err="1" smtClean="0">
                          <a:latin typeface="Times New Roman" pitchFamily="18" charset="0"/>
                          <a:ea typeface="Calibri"/>
                          <a:cs typeface="Times New Roman" pitchFamily="18" charset="0"/>
                        </a:rPr>
                        <a:t>Rodari</a:t>
                      </a:r>
                      <a:r>
                        <a:rPr lang="it-IT" sz="900" dirty="0" smtClean="0">
                          <a:latin typeface="Times New Roman" pitchFamily="18" charset="0"/>
                          <a:ea typeface="Calibri"/>
                          <a:cs typeface="Times New Roman" pitchFamily="18" charset="0"/>
                        </a:rPr>
                        <a:t>” in collaborazione con l’Associazione Circi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5/3/2026, </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ore 17.15</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Biblioteca Comunale “G. </a:t>
                      </a:r>
                      <a:r>
                        <a:rPr lang="it-IT" sz="900" dirty="0" err="1" smtClean="0">
                          <a:latin typeface="Times New Roman" pitchFamily="18" charset="0"/>
                          <a:ea typeface="Calibri"/>
                          <a:cs typeface="Times New Roman" pitchFamily="18" charset="0"/>
                        </a:rPr>
                        <a:t>Rodari</a:t>
                      </a:r>
                      <a:r>
                        <a:rPr lang="it-IT" sz="900" dirty="0" smtClean="0">
                          <a:latin typeface="Times New Roman" pitchFamily="18" charset="0"/>
                          <a:ea typeface="Calibri"/>
                          <a:cs typeface="Times New Roman" pitchFamily="18" charset="0"/>
                        </a:rPr>
                        <a:t>”  viale </a:t>
                      </a:r>
                      <a:r>
                        <a:rPr lang="it-IT" sz="900" dirty="0" err="1" smtClean="0">
                          <a:latin typeface="Times New Roman" pitchFamily="18" charset="0"/>
                          <a:ea typeface="Calibri"/>
                          <a:cs typeface="Times New Roman" pitchFamily="18" charset="0"/>
                        </a:rPr>
                        <a:t>Krasnodar</a:t>
                      </a:r>
                      <a:r>
                        <a:rPr lang="it-IT" sz="900" dirty="0" smtClean="0">
                          <a:latin typeface="Times New Roman" pitchFamily="18" charset="0"/>
                          <a:ea typeface="Calibri"/>
                          <a:cs typeface="Times New Roman" pitchFamily="18" charset="0"/>
                        </a:rPr>
                        <a:t>, 102 – 44124 Ferrara  https://archibiblio.comune.ferrara.i t/</a:t>
                      </a:r>
                      <a:r>
                        <a:rPr lang="it-IT" sz="900" dirty="0" err="1" smtClean="0">
                          <a:latin typeface="Times New Roman" pitchFamily="18" charset="0"/>
                          <a:ea typeface="Calibri"/>
                          <a:cs typeface="Times New Roman" pitchFamily="18" charset="0"/>
                        </a:rPr>
                        <a:t>event</a:t>
                      </a:r>
                      <a:r>
                        <a:rPr lang="it-IT" sz="900" dirty="0" smtClean="0">
                          <a:latin typeface="Times New Roman" pitchFamily="18" charset="0"/>
                          <a:ea typeface="Calibri"/>
                          <a:cs typeface="Times New Roman" pitchFamily="18" charset="0"/>
                        </a:rPr>
                        <a:t>/1895/4917/</a:t>
                      </a:r>
                      <a:r>
                        <a:rPr lang="it-IT" sz="900" dirty="0" err="1" smtClean="0">
                          <a:latin typeface="Times New Roman" pitchFamily="18" charset="0"/>
                          <a:ea typeface="Calibri"/>
                          <a:cs typeface="Times New Roman" pitchFamily="18" charset="0"/>
                        </a:rPr>
                        <a:t>belle-storie-allarodari</a:t>
                      </a:r>
                      <a:r>
                        <a:rPr lang="it-IT" sz="900" dirty="0" smtClean="0">
                          <a:latin typeface="Times New Roman" pitchFamily="18" charset="0"/>
                          <a:ea typeface="Calibri"/>
                          <a:cs typeface="Times New Roman" pitchFamily="18" charset="0"/>
                        </a:rPr>
                        <a:t> </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nSpc>
                          <a:spcPct val="115000"/>
                        </a:lnSpc>
                        <a:spcAft>
                          <a:spcPts val="0"/>
                        </a:spcAft>
                      </a:pPr>
                      <a:r>
                        <a:rPr lang="it-IT" sz="900" dirty="0" smtClean="0">
                          <a:latin typeface="Times New Roman" pitchFamily="18" charset="0"/>
                          <a:ea typeface="Calibri"/>
                          <a:cs typeface="Times New Roman" pitchFamily="18" charset="0"/>
                        </a:rPr>
                        <a:t>29-Iniziativa di sensibilizzazione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 “Giornata Internazionale della Donna: a </a:t>
                      </a:r>
                      <a:r>
                        <a:rPr lang="it-IT" sz="900" dirty="0" err="1" smtClean="0">
                          <a:latin typeface="Times New Roman" pitchFamily="18" charset="0"/>
                          <a:ea typeface="Calibri"/>
                          <a:cs typeface="Times New Roman" pitchFamily="18" charset="0"/>
                        </a:rPr>
                        <a:t>Cona</a:t>
                      </a:r>
                      <a:r>
                        <a:rPr lang="it-IT" sz="900" dirty="0" smtClean="0">
                          <a:latin typeface="Times New Roman" pitchFamily="18" charset="0"/>
                          <a:ea typeface="Calibri"/>
                          <a:cs typeface="Times New Roman" pitchFamily="18" charset="0"/>
                        </a:rPr>
                        <a:t> una panchina rossa e un nuovo albero nel giardino dei donatori.”</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Avis Provinciale di Ferrara e </a:t>
                      </a:r>
                    </a:p>
                    <a:p>
                      <a:pPr algn="l">
                        <a:lnSpc>
                          <a:spcPct val="115000"/>
                        </a:lnSpc>
                        <a:spcAft>
                          <a:spcPts val="0"/>
                        </a:spcAft>
                      </a:pPr>
                      <a:r>
                        <a:rPr lang="it-IT" sz="900" dirty="0" smtClean="0">
                          <a:latin typeface="Times New Roman" pitchFamily="18" charset="0"/>
                          <a:ea typeface="Calibri"/>
                          <a:cs typeface="Times New Roman" pitchFamily="18" charset="0"/>
                        </a:rPr>
                        <a:t>Avis Comunale di Ferrara, </a:t>
                      </a:r>
                    </a:p>
                    <a:p>
                      <a:pPr algn="l">
                        <a:lnSpc>
                          <a:spcPct val="115000"/>
                        </a:lnSpc>
                        <a:spcAft>
                          <a:spcPts val="0"/>
                        </a:spcAft>
                      </a:pPr>
                      <a:r>
                        <a:rPr lang="it-IT" sz="900" dirty="0" smtClean="0">
                          <a:latin typeface="Times New Roman" pitchFamily="18" charset="0"/>
                          <a:ea typeface="Calibri"/>
                          <a:cs typeface="Times New Roman" pitchFamily="18" charset="0"/>
                        </a:rPr>
                        <a:t>Conad Nord Ovest</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6/3/ 2026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Presso il Giardino dei Donatori – Ospedale di </a:t>
                      </a:r>
                      <a:r>
                        <a:rPr lang="it-IT" sz="900" dirty="0" err="1" smtClean="0">
                          <a:latin typeface="Times New Roman" pitchFamily="18" charset="0"/>
                          <a:ea typeface="Calibri"/>
                          <a:cs typeface="Times New Roman" pitchFamily="18" charset="0"/>
                        </a:rPr>
                        <a:t>Cona</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nSpc>
                          <a:spcPct val="115000"/>
                        </a:lnSpc>
                        <a:spcAft>
                          <a:spcPts val="0"/>
                        </a:spcAft>
                      </a:pPr>
                      <a:r>
                        <a:rPr lang="it-IT" sz="900" dirty="0" smtClean="0">
                          <a:latin typeface="Times New Roman" pitchFamily="18" charset="0"/>
                          <a:ea typeface="Calibri"/>
                          <a:cs typeface="Times New Roman" pitchFamily="18" charset="0"/>
                        </a:rPr>
                        <a:t>30-Ciclo “</a:t>
                      </a:r>
                      <a:r>
                        <a:rPr lang="it-IT" sz="900" dirty="0" err="1" smtClean="0">
                          <a:latin typeface="Times New Roman" pitchFamily="18" charset="0"/>
                          <a:ea typeface="Calibri"/>
                          <a:cs typeface="Times New Roman" pitchFamily="18" charset="0"/>
                        </a:rPr>
                        <a:t>Fuoricanone</a:t>
                      </a:r>
                      <a:r>
                        <a:rPr lang="it-IT" sz="900" dirty="0" smtClean="0">
                          <a:latin typeface="Times New Roman" pitchFamily="18" charset="0"/>
                          <a:ea typeface="Calibri"/>
                          <a:cs typeface="Times New Roman" pitchFamily="18" charset="0"/>
                        </a:rPr>
                        <a:t>: donne oltre i limiti”.</a:t>
                      </a:r>
                    </a:p>
                    <a:p>
                      <a:pPr>
                        <a:lnSpc>
                          <a:spcPct val="115000"/>
                        </a:lnSpc>
                        <a:spcAft>
                          <a:spcPts val="0"/>
                        </a:spcAft>
                      </a:pPr>
                      <a:r>
                        <a:rPr lang="it-IT" sz="900" dirty="0" smtClean="0">
                          <a:latin typeface="Times New Roman" pitchFamily="18" charset="0"/>
                          <a:ea typeface="Calibri"/>
                          <a:cs typeface="Times New Roman" pitchFamily="18" charset="0"/>
                        </a:rPr>
                        <a:t>Conferenza di: Antonella </a:t>
                      </a:r>
                      <a:r>
                        <a:rPr lang="it-IT" sz="900" dirty="0" err="1" smtClean="0">
                          <a:latin typeface="Times New Roman" pitchFamily="18" charset="0"/>
                          <a:ea typeface="Calibri"/>
                          <a:cs typeface="Times New Roman" pitchFamily="18" charset="0"/>
                        </a:rPr>
                        <a:t>Cagnolati</a:t>
                      </a:r>
                      <a:r>
                        <a:rPr lang="it-IT" sz="900" dirty="0" smtClean="0">
                          <a:latin typeface="Times New Roman" pitchFamily="18" charset="0"/>
                          <a:ea typeface="Calibri"/>
                          <a:cs typeface="Times New Roman" pitchFamily="18" charset="0"/>
                        </a:rPr>
                        <a:t> Mirella </a:t>
                      </a:r>
                      <a:r>
                        <a:rPr lang="it-IT" sz="900" dirty="0" err="1" smtClean="0">
                          <a:latin typeface="Times New Roman" pitchFamily="18" charset="0"/>
                          <a:ea typeface="Calibri"/>
                          <a:cs typeface="Times New Roman" pitchFamily="18" charset="0"/>
                        </a:rPr>
                        <a:t>D’Ascenzo</a:t>
                      </a:r>
                      <a:r>
                        <a:rPr lang="it-IT" sz="900" dirty="0" smtClean="0">
                          <a:latin typeface="Times New Roman" pitchFamily="18" charset="0"/>
                          <a:ea typeface="Calibri"/>
                          <a:cs typeface="Times New Roman" pitchFamily="18" charset="0"/>
                        </a:rPr>
                        <a:t> Sandra Rossetti</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Nelly Roussel (1878-1922), </a:t>
                      </a:r>
                    </a:p>
                    <a:p>
                      <a:pPr algn="l">
                        <a:lnSpc>
                          <a:spcPct val="115000"/>
                        </a:lnSpc>
                        <a:spcAft>
                          <a:spcPts val="0"/>
                        </a:spcAft>
                      </a:pPr>
                      <a:r>
                        <a:rPr lang="it-IT" sz="900" dirty="0" smtClean="0">
                          <a:latin typeface="Times New Roman" pitchFamily="18" charset="0"/>
                          <a:ea typeface="Calibri"/>
                          <a:cs typeface="Times New Roman" pitchFamily="18" charset="0"/>
                        </a:rPr>
                        <a:t>Sara </a:t>
                      </a:r>
                      <a:r>
                        <a:rPr lang="it-IT" sz="900" dirty="0" err="1" smtClean="0">
                          <a:latin typeface="Times New Roman" pitchFamily="18" charset="0"/>
                          <a:ea typeface="Calibri"/>
                          <a:cs typeface="Times New Roman" pitchFamily="18" charset="0"/>
                        </a:rPr>
                        <a:t>Teasdale</a:t>
                      </a:r>
                      <a:r>
                        <a:rPr lang="it-IT" sz="900" dirty="0" smtClean="0">
                          <a:latin typeface="Times New Roman" pitchFamily="18" charset="0"/>
                          <a:ea typeface="Calibri"/>
                          <a:cs typeface="Times New Roman" pitchFamily="18" charset="0"/>
                        </a:rPr>
                        <a:t> (1884-1933) e </a:t>
                      </a:r>
                    </a:p>
                    <a:p>
                      <a:pPr algn="l">
                        <a:lnSpc>
                          <a:spcPct val="115000"/>
                        </a:lnSpc>
                        <a:spcAft>
                          <a:spcPts val="0"/>
                        </a:spcAft>
                      </a:pPr>
                      <a:r>
                        <a:rPr lang="it-IT" sz="900" dirty="0" smtClean="0">
                          <a:latin typeface="Times New Roman" pitchFamily="18" charset="0"/>
                          <a:ea typeface="Calibri"/>
                          <a:cs typeface="Times New Roman" pitchFamily="18" charset="0"/>
                        </a:rPr>
                        <a:t>Clara Archivolti Cavalieri (1852-1945)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A cura delle relatrici</a:t>
                      </a:r>
                    </a:p>
                    <a:p>
                      <a:pPr algn="l">
                        <a:lnSpc>
                          <a:spcPct val="115000"/>
                        </a:lnSpc>
                        <a:spcAft>
                          <a:spcPts val="0"/>
                        </a:spcAft>
                      </a:pPr>
                      <a:r>
                        <a:rPr lang="it-IT" sz="900" dirty="0" smtClean="0">
                          <a:latin typeface="Times New Roman" pitchFamily="18" charset="0"/>
                          <a:ea typeface="Calibri"/>
                          <a:cs typeface="Times New Roman" pitchFamily="18" charset="0"/>
                        </a:rPr>
                        <a:t>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 6/3/2026,</a:t>
                      </a:r>
                    </a:p>
                    <a:p>
                      <a:pPr algn="l">
                        <a:lnSpc>
                          <a:spcPct val="115000"/>
                        </a:lnSpc>
                        <a:spcAft>
                          <a:spcPts val="0"/>
                        </a:spcAft>
                      </a:pPr>
                      <a:r>
                        <a:rPr lang="it-IT" sz="900" dirty="0" smtClean="0">
                          <a:latin typeface="Times New Roman" pitchFamily="18" charset="0"/>
                          <a:ea typeface="Calibri"/>
                          <a:cs typeface="Times New Roman" pitchFamily="18" charset="0"/>
                        </a:rPr>
                        <a:t>ore 17.00</a:t>
                      </a:r>
                    </a:p>
                    <a:p>
                      <a:pPr algn="l">
                        <a:lnSpc>
                          <a:spcPct val="115000"/>
                        </a:lnSpc>
                        <a:spcAft>
                          <a:spcPts val="0"/>
                        </a:spcAft>
                      </a:pPr>
                      <a:r>
                        <a:rPr lang="it-IT" sz="900" dirty="0" smtClean="0">
                          <a:latin typeface="Times New Roman" pitchFamily="18" charset="0"/>
                          <a:ea typeface="Calibri"/>
                          <a:cs typeface="Times New Roman" pitchFamily="18" charset="0"/>
                        </a:rPr>
                        <a:t>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i="0" dirty="0" smtClean="0">
                          <a:latin typeface="Times New Roman" pitchFamily="18" charset="0"/>
                          <a:ea typeface="Calibri"/>
                          <a:cs typeface="Times New Roman" pitchFamily="18" charset="0"/>
                        </a:rPr>
                        <a:t>Biblioteca Comunale Ariostea  via delle Scienze, 17 - 44121 Ferrara  Sala Agnelli</a:t>
                      </a:r>
                    </a:p>
                    <a:p>
                      <a:pPr algn="l">
                        <a:lnSpc>
                          <a:spcPct val="115000"/>
                        </a:lnSpc>
                        <a:spcAft>
                          <a:spcPts val="0"/>
                        </a:spcAft>
                      </a:pPr>
                      <a:r>
                        <a:rPr lang="it-IT" sz="900" i="0" dirty="0" smtClean="0">
                          <a:latin typeface="Times New Roman" pitchFamily="18" charset="0"/>
                          <a:ea typeface="Calibri"/>
                          <a:cs typeface="Times New Roman" pitchFamily="18" charset="0"/>
                        </a:rPr>
                        <a:t> Diretta streaming  https://www.youtube.com/live/BZrR6W2157g  https://archibiblio.comune.ferrara.i t/</a:t>
                      </a:r>
                      <a:r>
                        <a:rPr lang="it-IT" sz="900" i="0" dirty="0" err="1" smtClean="0">
                          <a:latin typeface="Times New Roman" pitchFamily="18" charset="0"/>
                          <a:ea typeface="Calibri"/>
                          <a:cs typeface="Times New Roman" pitchFamily="18" charset="0"/>
                        </a:rPr>
                        <a:t>event</a:t>
                      </a:r>
                      <a:r>
                        <a:rPr lang="it-IT" sz="900" i="0" dirty="0" smtClean="0">
                          <a:latin typeface="Times New Roman" pitchFamily="18" charset="0"/>
                          <a:ea typeface="Calibri"/>
                          <a:cs typeface="Times New Roman" pitchFamily="18" charset="0"/>
                        </a:rPr>
                        <a:t>/1895/4876/nelly-roussel18781922-sara-teasdale-18841933e-clara-archivolti-cavalieri18521945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nSpc>
                          <a:spcPct val="115000"/>
                        </a:lnSpc>
                        <a:spcAft>
                          <a:spcPts val="0"/>
                        </a:spcAft>
                      </a:pPr>
                      <a:r>
                        <a:rPr lang="it-IT" sz="900" dirty="0" smtClean="0">
                          <a:latin typeface="Times New Roman" pitchFamily="18" charset="0"/>
                          <a:ea typeface="Calibri"/>
                          <a:cs typeface="Times New Roman" pitchFamily="18" charset="0"/>
                        </a:rPr>
                        <a:t>31-Banchetti Mimosa.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Distribuzione Mimosa socie</a:t>
                      </a:r>
                    </a:p>
                    <a:p>
                      <a:pPr>
                        <a:lnSpc>
                          <a:spcPct val="115000"/>
                        </a:lnSpc>
                        <a:spcAft>
                          <a:spcPts val="0"/>
                        </a:spcAft>
                      </a:pPr>
                      <a:r>
                        <a:rPr lang="it-IT" sz="900" dirty="0" smtClean="0">
                          <a:latin typeface="Times New Roman" pitchFamily="18" charset="0"/>
                          <a:ea typeface="Calibri"/>
                          <a:cs typeface="Times New Roman" pitchFamily="18" charset="0"/>
                        </a:rPr>
                        <a:t>Coop CASTELLO e cittadini</a:t>
                      </a:r>
                    </a:p>
                    <a:p>
                      <a:pPr>
                        <a:lnSpc>
                          <a:spcPct val="115000"/>
                        </a:lnSpc>
                        <a:spcAft>
                          <a:spcPts val="0"/>
                        </a:spcAft>
                      </a:pPr>
                      <a:r>
                        <a:rPr lang="it-IT" sz="900" dirty="0" smtClean="0">
                          <a:latin typeface="Times New Roman" pitchFamily="18" charset="0"/>
                          <a:ea typeface="Calibri"/>
                          <a:cs typeface="Times New Roman" pitchFamily="18" charset="0"/>
                        </a:rPr>
                        <a:t>del Quartiere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Coop Castello, Abitanti e</a:t>
                      </a:r>
                    </a:p>
                    <a:p>
                      <a:pPr>
                        <a:lnSpc>
                          <a:spcPct val="115000"/>
                        </a:lnSpc>
                        <a:spcAft>
                          <a:spcPts val="0"/>
                        </a:spcAft>
                      </a:pPr>
                      <a:r>
                        <a:rPr lang="it-IT" sz="900" dirty="0" err="1" smtClean="0">
                          <a:latin typeface="Times New Roman" pitchFamily="18" charset="0"/>
                          <a:ea typeface="Calibri"/>
                          <a:cs typeface="Times New Roman" pitchFamily="18" charset="0"/>
                        </a:rPr>
                        <a:t>Ass.ne</a:t>
                      </a:r>
                      <a:r>
                        <a:rPr lang="it-IT" sz="900" dirty="0" smtClean="0">
                          <a:latin typeface="Times New Roman" pitchFamily="18" charset="0"/>
                          <a:ea typeface="Calibri"/>
                          <a:cs typeface="Times New Roman" pitchFamily="18" charset="0"/>
                        </a:rPr>
                        <a:t> INTORNOATE APS</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7 /3/2026</a:t>
                      </a:r>
                    </a:p>
                    <a:p>
                      <a:pPr>
                        <a:lnSpc>
                          <a:spcPct val="115000"/>
                        </a:lnSpc>
                        <a:spcAft>
                          <a:spcPts val="0"/>
                        </a:spcAft>
                      </a:pPr>
                      <a:r>
                        <a:rPr lang="it-IT" sz="900" dirty="0" smtClean="0">
                          <a:latin typeface="Times New Roman" pitchFamily="18" charset="0"/>
                          <a:ea typeface="Calibri"/>
                          <a:cs typeface="Times New Roman" pitchFamily="18" charset="0"/>
                        </a:rPr>
                        <a:t> ore 9.00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Via I:NIEVO Ferrara (fronte Campo</a:t>
                      </a:r>
                    </a:p>
                    <a:p>
                      <a:pPr>
                        <a:lnSpc>
                          <a:spcPct val="115000"/>
                        </a:lnSpc>
                        <a:spcAft>
                          <a:spcPts val="0"/>
                        </a:spcAft>
                      </a:pPr>
                      <a:r>
                        <a:rPr lang="it-IT" sz="900" dirty="0" smtClean="0">
                          <a:latin typeface="Times New Roman" pitchFamily="18" charset="0"/>
                          <a:ea typeface="Calibri"/>
                          <a:cs typeface="Times New Roman" pitchFamily="18" charset="0"/>
                        </a:rPr>
                        <a:t>Sportivo)</a:t>
                      </a:r>
                    </a:p>
                    <a:p>
                      <a:pPr marL="0" marR="0" indent="0" algn="l" defTabSz="914400" rtl="0" eaLnBrk="1" fontAlgn="auto" latinLnBrk="0" hangingPunct="1">
                        <a:lnSpc>
                          <a:spcPct val="115000"/>
                        </a:lnSpc>
                        <a:spcBef>
                          <a:spcPts val="0"/>
                        </a:spcBef>
                        <a:spcAft>
                          <a:spcPts val="0"/>
                        </a:spcAft>
                        <a:buClrTx/>
                        <a:buSzTx/>
                        <a:buFontTx/>
                        <a:buNone/>
                        <a:tabLst/>
                        <a:defRPr/>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nSpc>
                          <a:spcPct val="115000"/>
                        </a:lnSpc>
                        <a:spcAft>
                          <a:spcPts val="0"/>
                        </a:spcAft>
                      </a:pPr>
                      <a:r>
                        <a:rPr lang="it-IT" sz="900" dirty="0" smtClean="0">
                          <a:latin typeface="Times New Roman" pitchFamily="18" charset="0"/>
                          <a:ea typeface="Calibri"/>
                          <a:cs typeface="Times New Roman" pitchFamily="18" charset="0"/>
                        </a:rPr>
                        <a:t>32-Banchetti </a:t>
                      </a:r>
                      <a:r>
                        <a:rPr lang="it-IT" sz="900" dirty="0" err="1" smtClean="0">
                          <a:latin typeface="Times New Roman" pitchFamily="18" charset="0"/>
                          <a:ea typeface="Calibri"/>
                          <a:cs typeface="Times New Roman" pitchFamily="18" charset="0"/>
                        </a:rPr>
                        <a:t>Mimos</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Piantumazione Pianta</a:t>
                      </a:r>
                    </a:p>
                    <a:p>
                      <a:pPr>
                        <a:lnSpc>
                          <a:spcPct val="115000"/>
                        </a:lnSpc>
                        <a:spcAft>
                          <a:spcPts val="0"/>
                        </a:spcAft>
                      </a:pPr>
                      <a:r>
                        <a:rPr lang="it-IT" sz="900" dirty="0" smtClean="0">
                          <a:latin typeface="Times New Roman" pitchFamily="18" charset="0"/>
                          <a:ea typeface="Calibri"/>
                          <a:cs typeface="Times New Roman" pitchFamily="18" charset="0"/>
                        </a:rPr>
                        <a:t>Mimosa e targa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Coop Castello, Abitanti e</a:t>
                      </a:r>
                    </a:p>
                    <a:p>
                      <a:pPr>
                        <a:lnSpc>
                          <a:spcPct val="115000"/>
                        </a:lnSpc>
                        <a:spcAft>
                          <a:spcPts val="0"/>
                        </a:spcAft>
                      </a:pPr>
                      <a:r>
                        <a:rPr lang="it-IT" sz="900" dirty="0" err="1" smtClean="0">
                          <a:latin typeface="Times New Roman" pitchFamily="18" charset="0"/>
                          <a:ea typeface="Calibri"/>
                          <a:cs typeface="Times New Roman" pitchFamily="18" charset="0"/>
                        </a:rPr>
                        <a:t>Ass.ne</a:t>
                      </a:r>
                      <a:r>
                        <a:rPr lang="it-IT" sz="900" dirty="0" smtClean="0">
                          <a:latin typeface="Times New Roman" pitchFamily="18" charset="0"/>
                          <a:ea typeface="Calibri"/>
                          <a:cs typeface="Times New Roman" pitchFamily="18" charset="0"/>
                        </a:rPr>
                        <a:t> INTORNOATE APS</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7 /3/2026</a:t>
                      </a:r>
                    </a:p>
                    <a:p>
                      <a:pPr>
                        <a:lnSpc>
                          <a:spcPct val="115000"/>
                        </a:lnSpc>
                        <a:spcAft>
                          <a:spcPts val="0"/>
                        </a:spcAft>
                      </a:pPr>
                      <a:r>
                        <a:rPr lang="it-IT" sz="900" dirty="0" smtClean="0">
                          <a:latin typeface="Times New Roman" pitchFamily="18" charset="0"/>
                          <a:ea typeface="Calibri"/>
                          <a:cs typeface="Times New Roman" pitchFamily="18" charset="0"/>
                        </a:rPr>
                        <a:t>Dalle ore 9.00 </a:t>
                      </a:r>
                    </a:p>
                    <a:p>
                      <a:pPr>
                        <a:lnSpc>
                          <a:spcPct val="115000"/>
                        </a:lnSpc>
                        <a:spcAft>
                          <a:spcPts val="0"/>
                        </a:spcAft>
                      </a:pPr>
                      <a:r>
                        <a:rPr lang="it-IT" sz="900" dirty="0" smtClean="0">
                          <a:latin typeface="Times New Roman" pitchFamily="18" charset="0"/>
                          <a:ea typeface="Calibri"/>
                          <a:cs typeface="Times New Roman" pitchFamily="18" charset="0"/>
                        </a:rPr>
                        <a:t>Alle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ore 10.00</a:t>
                      </a:r>
                    </a:p>
                    <a:p>
                      <a:pPr>
                        <a:lnSpc>
                          <a:spcPct val="115000"/>
                        </a:lnSpc>
                        <a:spcAft>
                          <a:spcPts val="0"/>
                        </a:spcAft>
                      </a:pPr>
                      <a:r>
                        <a:rPr lang="it-IT" sz="900" dirty="0" smtClean="0">
                          <a:latin typeface="Times New Roman" pitchFamily="18" charset="0"/>
                          <a:ea typeface="Calibri"/>
                          <a:cs typeface="Times New Roman" pitchFamily="18" charset="0"/>
                        </a:rPr>
                        <a:t>Piantumazione</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Via </a:t>
                      </a:r>
                      <a:r>
                        <a:rPr lang="it-IT" sz="900" dirty="0" err="1" smtClean="0">
                          <a:latin typeface="Times New Roman" pitchFamily="18" charset="0"/>
                          <a:ea typeface="Calibri"/>
                          <a:cs typeface="Times New Roman" pitchFamily="18" charset="0"/>
                        </a:rPr>
                        <a:t>Medini</a:t>
                      </a:r>
                      <a:r>
                        <a:rPr lang="it-IT" sz="900" dirty="0" smtClean="0">
                          <a:latin typeface="Times New Roman" pitchFamily="18" charset="0"/>
                          <a:ea typeface="Calibri"/>
                          <a:cs typeface="Times New Roman" pitchFamily="18" charset="0"/>
                        </a:rPr>
                        <a:t> 24 (GIARDINI Coop</a:t>
                      </a:r>
                    </a:p>
                    <a:p>
                      <a:pPr>
                        <a:lnSpc>
                          <a:spcPct val="115000"/>
                        </a:lnSpc>
                        <a:spcAft>
                          <a:spcPts val="0"/>
                        </a:spcAft>
                      </a:pPr>
                      <a:r>
                        <a:rPr lang="it-IT" sz="900" dirty="0" smtClean="0">
                          <a:latin typeface="Times New Roman" pitchFamily="18" charset="0"/>
                          <a:ea typeface="Calibri"/>
                          <a:cs typeface="Times New Roman" pitchFamily="18" charset="0"/>
                        </a:rPr>
                        <a:t>CASTELLO)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nSpc>
                          <a:spcPct val="115000"/>
                        </a:lnSpc>
                        <a:spcAft>
                          <a:spcPts val="0"/>
                        </a:spcAft>
                      </a:pPr>
                      <a:r>
                        <a:rPr lang="it-IT" sz="900" dirty="0" smtClean="0">
                          <a:latin typeface="Times New Roman" pitchFamily="18" charset="0"/>
                          <a:ea typeface="Calibri"/>
                          <a:cs typeface="Times New Roman" pitchFamily="18" charset="0"/>
                        </a:rPr>
                        <a:t>33-Letture ad alta voce e laboratorio creativo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Storie alla pari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Comunale per ragazzi “Casa </a:t>
                      </a:r>
                      <a:r>
                        <a:rPr lang="it-IT" sz="900" dirty="0" err="1" smtClean="0">
                          <a:latin typeface="Times New Roman" pitchFamily="18" charset="0"/>
                          <a:ea typeface="Calibri"/>
                          <a:cs typeface="Times New Roman" pitchFamily="18" charset="0"/>
                        </a:rPr>
                        <a:t>Niccolini</a:t>
                      </a:r>
                      <a:r>
                        <a:rPr lang="it-IT" sz="900" dirty="0" smtClean="0">
                          <a:latin typeface="Times New Roman" pitchFamily="18" charset="0"/>
                          <a:ea typeface="Calibri"/>
                          <a:cs typeface="Times New Roman" pitchFamily="18" charset="0"/>
                        </a:rPr>
                        <a:t>” in collaborazione con l’Associazione Circi</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7/3/2026, </a:t>
                      </a:r>
                    </a:p>
                    <a:p>
                      <a:pPr algn="l">
                        <a:lnSpc>
                          <a:spcPct val="115000"/>
                        </a:lnSpc>
                        <a:spcAft>
                          <a:spcPts val="0"/>
                        </a:spcAft>
                      </a:pPr>
                      <a:r>
                        <a:rPr lang="it-IT" sz="900" dirty="0" smtClean="0">
                          <a:latin typeface="Times New Roman" pitchFamily="18" charset="0"/>
                          <a:ea typeface="Calibri"/>
                          <a:cs typeface="Times New Roman" pitchFamily="18" charset="0"/>
                        </a:rPr>
                        <a:t>ore 11.00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Comunale per ragazzi “Casa </a:t>
                      </a:r>
                      <a:r>
                        <a:rPr lang="it-IT" sz="900" dirty="0" err="1" smtClean="0">
                          <a:latin typeface="Times New Roman" pitchFamily="18" charset="0"/>
                          <a:ea typeface="Calibri"/>
                          <a:cs typeface="Times New Roman" pitchFamily="18" charset="0"/>
                        </a:rPr>
                        <a:t>Niccolini</a:t>
                      </a:r>
                      <a:r>
                        <a:rPr lang="it-IT" sz="900" dirty="0" smtClean="0">
                          <a:latin typeface="Times New Roman" pitchFamily="18" charset="0"/>
                          <a:ea typeface="Calibri"/>
                          <a:cs typeface="Times New Roman" pitchFamily="18" charset="0"/>
                        </a:rPr>
                        <a:t>” via Romiti, 13 - 44121 Ferrara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nSpc>
                          <a:spcPct val="115000"/>
                        </a:lnSpc>
                        <a:spcAft>
                          <a:spcPts val="0"/>
                        </a:spcAft>
                      </a:pPr>
                      <a:r>
                        <a:rPr lang="it-IT" sz="900" dirty="0" smtClean="0">
                          <a:latin typeface="Times New Roman" pitchFamily="18" charset="0"/>
                          <a:ea typeface="Calibri"/>
                          <a:cs typeface="Times New Roman" pitchFamily="18" charset="0"/>
                        </a:rPr>
                        <a:t>34-Evento culturale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Flâneuse</a:t>
                      </a:r>
                      <a:r>
                        <a:rPr lang="it-IT" sz="900" dirty="0" smtClean="0">
                          <a:latin typeface="Times New Roman" pitchFamily="18" charset="0"/>
                          <a:ea typeface="Calibri"/>
                          <a:cs typeface="Times New Roman" pitchFamily="18" charset="0"/>
                        </a:rPr>
                        <a:t>. Abitare il mondo con lo sguardo. Un cerchio di donne che Esplora con l’idea di partire da sole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Biblioteca Comunale “G. Bassani“  in collaborazione con la </a:t>
                      </a:r>
                      <a:r>
                        <a:rPr lang="it-IT" sz="900" dirty="0" err="1" smtClean="0">
                          <a:latin typeface="Times New Roman" pitchFamily="18" charset="0"/>
                          <a:ea typeface="Calibri"/>
                          <a:cs typeface="Times New Roman" pitchFamily="18" charset="0"/>
                        </a:rPr>
                        <a:t>counselor</a:t>
                      </a:r>
                      <a:r>
                        <a:rPr lang="it-IT" sz="900" dirty="0" smtClean="0">
                          <a:latin typeface="Times New Roman" pitchFamily="18" charset="0"/>
                          <a:ea typeface="Calibri"/>
                          <a:cs typeface="Times New Roman" pitchFamily="18" charset="0"/>
                        </a:rPr>
                        <a:t> Eleonora </a:t>
                      </a:r>
                      <a:r>
                        <a:rPr lang="it-IT" sz="900" dirty="0" err="1" smtClean="0">
                          <a:latin typeface="Times New Roman" pitchFamily="18" charset="0"/>
                          <a:ea typeface="Calibri"/>
                          <a:cs typeface="Times New Roman" pitchFamily="18" charset="0"/>
                        </a:rPr>
                        <a:t>Boarini</a:t>
                      </a:r>
                      <a:r>
                        <a:rPr lang="it-IT" sz="900" dirty="0" smtClean="0">
                          <a:latin typeface="Times New Roman" pitchFamily="18" charset="0"/>
                          <a:ea typeface="Calibri"/>
                          <a:cs typeface="Times New Roman" pitchFamily="18" charset="0"/>
                        </a:rPr>
                        <a:t>.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7/3/2026, </a:t>
                      </a:r>
                    </a:p>
                    <a:p>
                      <a:pPr>
                        <a:lnSpc>
                          <a:spcPct val="115000"/>
                        </a:lnSpc>
                        <a:spcAft>
                          <a:spcPts val="0"/>
                        </a:spcAft>
                      </a:pPr>
                      <a:r>
                        <a:rPr lang="it-IT" sz="900" dirty="0" smtClean="0">
                          <a:latin typeface="Times New Roman" pitchFamily="18" charset="0"/>
                          <a:ea typeface="Calibri"/>
                          <a:cs typeface="Times New Roman" pitchFamily="18" charset="0"/>
                        </a:rPr>
                        <a:t>ore 10.30. </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Biblioteca Comunale “G. Bassani“  via </a:t>
                      </a:r>
                      <a:r>
                        <a:rPr lang="it-IT" sz="900" dirty="0" err="1" smtClean="0">
                          <a:latin typeface="Times New Roman" pitchFamily="18" charset="0"/>
                          <a:ea typeface="Calibri"/>
                          <a:cs typeface="Times New Roman" pitchFamily="18" charset="0"/>
                        </a:rPr>
                        <a:t>Grosoli</a:t>
                      </a:r>
                      <a:r>
                        <a:rPr lang="it-IT" sz="900" dirty="0" smtClean="0">
                          <a:latin typeface="Times New Roman" pitchFamily="18" charset="0"/>
                          <a:ea typeface="Calibri"/>
                          <a:cs typeface="Times New Roman" pitchFamily="18" charset="0"/>
                        </a:rPr>
                        <a:t>, 42 – 44122 Ferrara. Auditorium   https://archibiblio.comune.ferrara.i t/</a:t>
                      </a:r>
                      <a:r>
                        <a:rPr lang="it-IT" sz="900" dirty="0" err="1" smtClean="0">
                          <a:latin typeface="Times New Roman" pitchFamily="18" charset="0"/>
                          <a:ea typeface="Calibri"/>
                          <a:cs typeface="Times New Roman" pitchFamily="18" charset="0"/>
                        </a:rPr>
                        <a:t>event</a:t>
                      </a:r>
                      <a:r>
                        <a:rPr lang="it-IT" sz="900" dirty="0" smtClean="0">
                          <a:latin typeface="Times New Roman" pitchFamily="18" charset="0"/>
                          <a:ea typeface="Calibri"/>
                          <a:cs typeface="Times New Roman" pitchFamily="18" charset="0"/>
                        </a:rPr>
                        <a:t>/1895/4899/</a:t>
                      </a:r>
                      <a:r>
                        <a:rPr lang="it-IT" sz="900" dirty="0" err="1" smtClean="0">
                          <a:latin typeface="Times New Roman" pitchFamily="18" charset="0"/>
                          <a:ea typeface="Calibri"/>
                          <a:cs typeface="Times New Roman" pitchFamily="18" charset="0"/>
                        </a:rPr>
                        <a:t>flaneuseabitare-il-mondo-con-lo-sguardo</a:t>
                      </a:r>
                      <a:r>
                        <a:rPr lang="it-IT" sz="900" dirty="0" smtClean="0">
                          <a:latin typeface="Times New Roman" pitchFamily="18" charset="0"/>
                          <a:ea typeface="Calibri"/>
                          <a:cs typeface="Times New Roman" pitchFamily="18" charset="0"/>
                        </a:rPr>
                        <a:t>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a:txBody>
                    <a:bodyPr/>
                    <a:lstStyle/>
                    <a:p>
                      <a:pPr>
                        <a:lnSpc>
                          <a:spcPct val="115000"/>
                        </a:lnSpc>
                        <a:spcAft>
                          <a:spcPts val="0"/>
                        </a:spcAft>
                      </a:pPr>
                      <a:r>
                        <a:rPr lang="it-IT" sz="900" dirty="0" smtClean="0">
                          <a:latin typeface="Times New Roman" pitchFamily="18" charset="0"/>
                          <a:ea typeface="Calibri"/>
                          <a:cs typeface="Times New Roman" pitchFamily="18" charset="0"/>
                        </a:rPr>
                        <a:t>35-Orazione civile</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“LE RAGAZZE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CORAGGIOSE”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Coop Castello e </a:t>
                      </a:r>
                      <a:r>
                        <a:rPr lang="it-IT" sz="900" dirty="0" err="1" smtClean="0">
                          <a:latin typeface="Times New Roman" pitchFamily="18" charset="0"/>
                          <a:ea typeface="Calibri"/>
                          <a:cs typeface="Times New Roman" pitchFamily="18" charset="0"/>
                        </a:rPr>
                        <a:t>Ass.ne</a:t>
                      </a:r>
                      <a:endParaRPr lang="it-IT" sz="900" dirty="0" smtClean="0">
                        <a:latin typeface="Times New Roman" pitchFamily="18" charset="0"/>
                        <a:ea typeface="Calibri"/>
                        <a:cs typeface="Times New Roman" pitchFamily="18" charset="0"/>
                      </a:endParaRPr>
                    </a:p>
                    <a:p>
                      <a:pPr>
                        <a:lnSpc>
                          <a:spcPct val="115000"/>
                        </a:lnSpc>
                        <a:spcAft>
                          <a:spcPts val="0"/>
                        </a:spcAft>
                      </a:pPr>
                      <a:r>
                        <a:rPr lang="it-IT" sz="900" dirty="0" smtClean="0">
                          <a:latin typeface="Times New Roman" pitchFamily="18" charset="0"/>
                          <a:ea typeface="Calibri"/>
                          <a:cs typeface="Times New Roman" pitchFamily="18" charset="0"/>
                        </a:rPr>
                        <a:t>INTORNOATE APS</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8/3/2026</a:t>
                      </a:r>
                    </a:p>
                    <a:p>
                      <a:pPr>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10,00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Sala riunioni </a:t>
                      </a:r>
                      <a:r>
                        <a:rPr lang="it-IT" sz="900" dirty="0" err="1" smtClean="0">
                          <a:latin typeface="Times New Roman" pitchFamily="18" charset="0"/>
                          <a:ea typeface="Calibri"/>
                          <a:cs typeface="Times New Roman" pitchFamily="18" charset="0"/>
                        </a:rPr>
                        <a:t>CoopCASTELLO</a:t>
                      </a:r>
                      <a:r>
                        <a:rPr lang="it-IT" sz="900" dirty="0" smtClean="0">
                          <a:latin typeface="Times New Roman" pitchFamily="18" charset="0"/>
                          <a:ea typeface="Calibri"/>
                          <a:cs typeface="Times New Roman" pitchFamily="18" charset="0"/>
                        </a:rPr>
                        <a:t> </a:t>
                      </a:r>
                    </a:p>
                    <a:p>
                      <a:pPr>
                        <a:lnSpc>
                          <a:spcPct val="115000"/>
                        </a:lnSpc>
                        <a:spcAft>
                          <a:spcPts val="0"/>
                        </a:spcAft>
                      </a:pPr>
                      <a:r>
                        <a:rPr lang="it-IT" sz="900" dirty="0" smtClean="0">
                          <a:latin typeface="Times New Roman" pitchFamily="18" charset="0"/>
                          <a:ea typeface="Calibri"/>
                          <a:cs typeface="Times New Roman" pitchFamily="18" charset="0"/>
                        </a:rPr>
                        <a:t>Via</a:t>
                      </a:r>
                      <a:r>
                        <a:rPr lang="it-IT" sz="900" baseline="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I.Nievo</a:t>
                      </a:r>
                      <a:r>
                        <a:rPr lang="it-IT" sz="900" dirty="0" smtClean="0">
                          <a:latin typeface="Times New Roman" pitchFamily="18" charset="0"/>
                          <a:ea typeface="Calibri"/>
                          <a:cs typeface="Times New Roman" pitchFamily="18" charset="0"/>
                        </a:rPr>
                        <a:t> 181</a:t>
                      </a:r>
                      <a:endParaRPr lang="it-IT" sz="900" dirty="0">
                        <a:latin typeface="Times New Roman"/>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Segnaposto numero diapositiva 2"/>
          <p:cNvSpPr>
            <a:spLocks noGrp="1"/>
          </p:cNvSpPr>
          <p:nvPr>
            <p:ph type="sldNum" sz="quarter" idx="12"/>
          </p:nvPr>
        </p:nvSpPr>
        <p:spPr/>
        <p:txBody>
          <a:bodyPr/>
          <a:lstStyle/>
          <a:p>
            <a:fld id="{B007B441-5312-499D-93C3-6E37886527FA}" type="slidenum">
              <a:rPr lang="it-IT" smtClean="0"/>
              <a:pPr/>
              <a:t>8</a:t>
            </a:fld>
            <a:endParaRPr 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nvGraphicFramePr>
        <p:xfrm>
          <a:off x="323528" y="240692"/>
          <a:ext cx="8496942" cy="5002260"/>
        </p:xfrm>
        <a:graphic>
          <a:graphicData uri="http://schemas.openxmlformats.org/drawingml/2006/table">
            <a:tbl>
              <a:tblPr/>
              <a:tblGrid>
                <a:gridCol w="1699153"/>
                <a:gridCol w="1699153"/>
                <a:gridCol w="1699153"/>
                <a:gridCol w="1060718"/>
                <a:gridCol w="2338765"/>
              </a:tblGrid>
              <a:tr h="648072">
                <a:tc>
                  <a:txBody>
                    <a:bodyPr/>
                    <a:lstStyle/>
                    <a:p>
                      <a:pPr>
                        <a:lnSpc>
                          <a:spcPct val="115000"/>
                        </a:lnSpc>
                        <a:spcAft>
                          <a:spcPts val="0"/>
                        </a:spcAft>
                      </a:pPr>
                      <a:endParaRPr lang="it-IT" sz="800" b="1" dirty="0" smtClean="0">
                        <a:latin typeface="Times New Roman"/>
                        <a:ea typeface="Calibri"/>
                        <a:cs typeface="Times New Roman"/>
                      </a:endParaRPr>
                    </a:p>
                    <a:p>
                      <a:pPr>
                        <a:lnSpc>
                          <a:spcPct val="115000"/>
                        </a:lnSpc>
                        <a:spcAft>
                          <a:spcPts val="0"/>
                        </a:spcAft>
                      </a:pPr>
                      <a:r>
                        <a:rPr lang="it-IT" sz="900" dirty="0" smtClean="0">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TIPOLOGIA </a:t>
                      </a:r>
                      <a:r>
                        <a:rPr lang="it-IT" sz="900" b="1" baseline="0" dirty="0" smtClean="0">
                          <a:solidFill>
                            <a:srgbClr val="7030A0"/>
                          </a:solidFill>
                          <a:latin typeface="Times New Roman" pitchFamily="18" charset="0"/>
                          <a:ea typeface="Calibri"/>
                          <a:cs typeface="Times New Roman" pitchFamily="18" charset="0"/>
                        </a:rPr>
                        <a:t> </a:t>
                      </a:r>
                      <a:r>
                        <a:rPr lang="it-IT" sz="900" b="1" dirty="0" smtClean="0">
                          <a:solidFill>
                            <a:srgbClr val="7030A0"/>
                          </a:solidFill>
                          <a:latin typeface="Times New Roman" pitchFamily="18" charset="0"/>
                          <a:ea typeface="Calibri"/>
                          <a:cs typeface="Times New Roman" pitchFamily="18" charset="0"/>
                        </a:rPr>
                        <a:t> INIZIATIVA</a:t>
                      </a:r>
                      <a:endParaRPr lang="it-IT" sz="900" b="1" dirty="0">
                        <a:solidFill>
                          <a:srgbClr val="7030A0"/>
                        </a:solidFill>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TITOLO INIZIATIVA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SOGGETTO PROMOTORE</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900" dirty="0" smtClean="0">
                        <a:latin typeface="Times New Roman"/>
                        <a:ea typeface="Calibri"/>
                        <a:cs typeface="Times New Roman"/>
                      </a:endParaRPr>
                    </a:p>
                    <a:p>
                      <a:pPr algn="ctr">
                        <a:lnSpc>
                          <a:spcPct val="115000"/>
                        </a:lnSpc>
                        <a:spcAft>
                          <a:spcPts val="0"/>
                        </a:spcAft>
                      </a:pPr>
                      <a:r>
                        <a:rPr lang="it-IT" sz="900" b="1" dirty="0" smtClean="0">
                          <a:solidFill>
                            <a:srgbClr val="7030A0"/>
                          </a:solidFill>
                          <a:latin typeface="Times New Roman"/>
                          <a:ea typeface="Calibri"/>
                          <a:cs typeface="Times New Roman"/>
                        </a:rPr>
                        <a:t>2026</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DATA e ORA</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latin typeface="Times New Roman"/>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LUOGO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SVOLGIMENTO</a:t>
                      </a:r>
                      <a:endParaRPr lang="it-IT" sz="900" b="1" dirty="0">
                        <a:solidFill>
                          <a:srgbClr val="7030A0"/>
                        </a:solidFill>
                        <a:latin typeface="Calibri"/>
                        <a:ea typeface="Calibri"/>
                        <a:cs typeface="Times New Roman"/>
                      </a:endParaRPr>
                    </a:p>
                    <a:p>
                      <a:pPr algn="ctr">
                        <a:lnSpc>
                          <a:spcPct val="115000"/>
                        </a:lnSpc>
                        <a:spcAft>
                          <a:spcPts val="0"/>
                        </a:spcAft>
                      </a:pPr>
                      <a:r>
                        <a:rPr lang="it-IT" sz="900" b="1" dirty="0">
                          <a:solidFill>
                            <a:srgbClr val="7030A0"/>
                          </a:solidFill>
                          <a:latin typeface="Times New Roman"/>
                          <a:ea typeface="Calibri"/>
                          <a:cs typeface="Times New Roman"/>
                        </a:rPr>
                        <a:t>O LINK </a:t>
                      </a:r>
                      <a:r>
                        <a:rPr lang="it-IT" sz="900" b="1" dirty="0" err="1">
                          <a:solidFill>
                            <a:srgbClr val="7030A0"/>
                          </a:solidFill>
                          <a:latin typeface="Times New Roman"/>
                          <a:ea typeface="Calibri"/>
                          <a:cs typeface="Times New Roman"/>
                        </a:rPr>
                        <a:t>DI</a:t>
                      </a:r>
                      <a:r>
                        <a:rPr lang="it-IT" sz="900" b="1" dirty="0">
                          <a:solidFill>
                            <a:srgbClr val="7030A0"/>
                          </a:solidFill>
                          <a:latin typeface="Times New Roman"/>
                          <a:ea typeface="Calibri"/>
                          <a:cs typeface="Times New Roman"/>
                        </a:rPr>
                        <a:t> COLLEGAMENTO</a:t>
                      </a:r>
                      <a:endParaRPr lang="it-IT" sz="900" b="1" dirty="0">
                        <a:solidFill>
                          <a:srgbClr val="7030A0"/>
                        </a:solidFill>
                        <a:latin typeface="Calibri"/>
                        <a:ea typeface="Calibri"/>
                        <a:cs typeface="Times New Roman"/>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838">
                <a:tc>
                  <a:txBody>
                    <a:bodyPr/>
                    <a:lstStyle/>
                    <a:p>
                      <a:pPr>
                        <a:lnSpc>
                          <a:spcPct val="115000"/>
                        </a:lnSpc>
                        <a:spcAft>
                          <a:spcPts val="0"/>
                        </a:spcAft>
                      </a:pPr>
                      <a:r>
                        <a:rPr lang="it-IT" sz="900" dirty="0" smtClean="0">
                          <a:latin typeface="Times New Roman" pitchFamily="18" charset="0"/>
                          <a:ea typeface="Calibri"/>
                          <a:cs typeface="Times New Roman" pitchFamily="18" charset="0"/>
                        </a:rPr>
                        <a:t>36-Iniziativa di sensibilizzazione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“Camminata della Mimosa per la salute”</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Associazione LILT - Lega Italiana per la Lotta contro i Tumori - di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Domenica mattina </a:t>
                      </a:r>
                    </a:p>
                    <a:p>
                      <a:pPr algn="l">
                        <a:lnSpc>
                          <a:spcPct val="115000"/>
                        </a:lnSpc>
                        <a:spcAft>
                          <a:spcPts val="0"/>
                        </a:spcAft>
                      </a:pPr>
                      <a:r>
                        <a:rPr lang="it-IT" sz="900" dirty="0" smtClean="0">
                          <a:latin typeface="Times New Roman" pitchFamily="18" charset="0"/>
                          <a:ea typeface="Calibri"/>
                          <a:cs typeface="Times New Roman" pitchFamily="18" charset="0"/>
                        </a:rPr>
                        <a:t>8 /3/2026.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 Partenza e arrivo al Campo Sportivo X Martiri. </a:t>
                      </a:r>
                    </a:p>
                    <a:p>
                      <a:pPr algn="l">
                        <a:lnSpc>
                          <a:spcPct val="115000"/>
                        </a:lnSpc>
                        <a:spcAft>
                          <a:spcPts val="0"/>
                        </a:spcAft>
                      </a:pPr>
                      <a:r>
                        <a:rPr lang="it-IT" sz="900" dirty="0" err="1" smtClean="0">
                          <a:latin typeface="Times New Roman" pitchFamily="18" charset="0"/>
                          <a:ea typeface="Calibri"/>
                          <a:cs typeface="Times New Roman" pitchFamily="18" charset="0"/>
                        </a:rPr>
                        <a:t>Porotto</a:t>
                      </a:r>
                      <a:r>
                        <a:rPr lang="it-IT" sz="900" dirty="0" smtClean="0">
                          <a:latin typeface="Times New Roman" pitchFamily="18" charset="0"/>
                          <a:ea typeface="Calibri"/>
                          <a:cs typeface="Times New Roman" pitchFamily="18" charset="0"/>
                        </a:rPr>
                        <a:t>.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838">
                <a:tc>
                  <a:txBody>
                    <a:bodyPr/>
                    <a:lstStyle/>
                    <a:p>
                      <a:r>
                        <a:rPr lang="it-IT" sz="900" b="0" dirty="0" smtClean="0">
                          <a:latin typeface="Times New Roman" pitchFamily="18" charset="0"/>
                          <a:cs typeface="Times New Roman" pitchFamily="18" charset="0"/>
                        </a:rPr>
                        <a:t>37-Iniziative</a:t>
                      </a:r>
                      <a:r>
                        <a:rPr lang="it-IT" sz="900" b="0" baseline="0" dirty="0" smtClean="0">
                          <a:latin typeface="Times New Roman" pitchFamily="18" charset="0"/>
                          <a:cs typeface="Times New Roman" pitchFamily="18" charset="0"/>
                        </a:rPr>
                        <a:t> di sensibilizzazione</a:t>
                      </a:r>
                      <a:endParaRPr lang="it-IT" sz="900" b="0" dirty="0" smtClean="0">
                        <a:latin typeface="Times New Roman" pitchFamily="18" charset="0"/>
                        <a:cs typeface="Times New Roman" pitchFamily="18" charset="0"/>
                      </a:endParaRPr>
                    </a:p>
                    <a:p>
                      <a:r>
                        <a:rPr lang="it-IT" sz="900" dirty="0" smtClean="0">
                          <a:latin typeface="Times New Roman" pitchFamily="18" charset="0"/>
                          <a:cs typeface="Times New Roman" pitchFamily="18" charset="0"/>
                        </a:rPr>
                        <a:t/>
                      </a:r>
                      <a:br>
                        <a:rPr lang="it-IT" sz="900" dirty="0" smtClean="0">
                          <a:latin typeface="Times New Roman" pitchFamily="18" charset="0"/>
                          <a:cs typeface="Times New Roman" pitchFamily="18" charset="0"/>
                        </a:rPr>
                      </a:b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cs typeface="Times New Roman" pitchFamily="18" charset="0"/>
                        </a:rPr>
                        <a:t>Illuminazione della Fontana di Piazza della Repubblica di colore GIALLO</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Comune di Ferrara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Nella serata</a:t>
                      </a:r>
                    </a:p>
                    <a:p>
                      <a:pPr>
                        <a:lnSpc>
                          <a:spcPct val="115000"/>
                        </a:lnSpc>
                        <a:spcAft>
                          <a:spcPts val="0"/>
                        </a:spcAft>
                      </a:pPr>
                      <a:r>
                        <a:rPr lang="it-IT" sz="900" dirty="0" smtClean="0">
                          <a:latin typeface="Times New Roman" pitchFamily="18" charset="0"/>
                          <a:ea typeface="Calibri"/>
                          <a:cs typeface="Times New Roman" pitchFamily="18" charset="0"/>
                        </a:rPr>
                        <a:t>8/3/2026</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cs typeface="Times New Roman" pitchFamily="18" charset="0"/>
                        </a:rPr>
                        <a:t>Fontana di Piazza della Repubblica </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838">
                <a:tc>
                  <a:txBody>
                    <a:bodyPr/>
                    <a:lstStyle/>
                    <a:p>
                      <a:pPr>
                        <a:lnSpc>
                          <a:spcPct val="115000"/>
                        </a:lnSpc>
                        <a:spcAft>
                          <a:spcPts val="0"/>
                        </a:spcAft>
                      </a:pPr>
                      <a:r>
                        <a:rPr lang="it-IT" sz="900" dirty="0" smtClean="0">
                          <a:latin typeface="Times New Roman" pitchFamily="18" charset="0"/>
                          <a:ea typeface="Calibri"/>
                          <a:cs typeface="Times New Roman" pitchFamily="18" charset="0"/>
                        </a:rPr>
                        <a:t>38-Iniziativa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Festa della Donna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La</a:t>
                      </a:r>
                      <a:r>
                        <a:rPr lang="it-IT" sz="900" baseline="0" dirty="0" smtClean="0">
                          <a:latin typeface="Times New Roman" pitchFamily="18" charset="0"/>
                          <a:ea typeface="Calibri"/>
                          <a:cs typeface="Times New Roman" pitchFamily="18" charset="0"/>
                        </a:rPr>
                        <a:t> scuola di Montalbano APS</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8/3/2026</a:t>
                      </a:r>
                    </a:p>
                    <a:p>
                      <a:pPr>
                        <a:lnSpc>
                          <a:spcPct val="115000"/>
                        </a:lnSpc>
                        <a:spcAft>
                          <a:spcPts val="0"/>
                        </a:spcAft>
                      </a:pPr>
                      <a:r>
                        <a:rPr lang="it-IT" sz="900" dirty="0" smtClean="0">
                          <a:latin typeface="Times New Roman" pitchFamily="18" charset="0"/>
                          <a:ea typeface="Calibri"/>
                          <a:cs typeface="Times New Roman" pitchFamily="18" charset="0"/>
                        </a:rPr>
                        <a:t>ore 12.30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Presso</a:t>
                      </a:r>
                      <a:r>
                        <a:rPr lang="it-IT" sz="900" baseline="0" dirty="0" smtClean="0">
                          <a:latin typeface="Times New Roman" pitchFamily="18" charset="0"/>
                          <a:ea typeface="Calibri"/>
                          <a:cs typeface="Times New Roman" pitchFamily="18" charset="0"/>
                        </a:rPr>
                        <a:t> lo Stand della Sagra a Montalbano - Ferrara</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838">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39-Iniziativa di sensibilizzazione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Festa della Donna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Circolo ricreativo culturale</a:t>
                      </a:r>
                    </a:p>
                    <a:p>
                      <a:pPr algn="l">
                        <a:lnSpc>
                          <a:spcPct val="115000"/>
                        </a:lnSpc>
                        <a:spcAft>
                          <a:spcPts val="0"/>
                        </a:spcAft>
                      </a:pPr>
                      <a:r>
                        <a:rPr lang="it-IT" sz="900" dirty="0" smtClean="0">
                          <a:latin typeface="Times New Roman" pitchFamily="18" charset="0"/>
                          <a:ea typeface="Calibri"/>
                          <a:cs typeface="Times New Roman" pitchFamily="18" charset="0"/>
                        </a:rPr>
                        <a:t> “Il </a:t>
                      </a:r>
                      <a:r>
                        <a:rPr lang="it-IT" sz="900" dirty="0" err="1" smtClean="0">
                          <a:latin typeface="Times New Roman" pitchFamily="18" charset="0"/>
                          <a:ea typeface="Calibri"/>
                          <a:cs typeface="Times New Roman" pitchFamily="18" charset="0"/>
                        </a:rPr>
                        <a:t>parcofe</a:t>
                      </a:r>
                      <a:r>
                        <a:rPr lang="it-IT" sz="900" dirty="0" smtClean="0">
                          <a:latin typeface="Times New Roman" pitchFamily="18" charset="0"/>
                          <a:ea typeface="Calibri"/>
                          <a:cs typeface="Times New Roman" pitchFamily="18" charset="0"/>
                        </a:rPr>
                        <a:t>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8/3/2026</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ore 12.00 aperitivo</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ore 12.30 Pranzo</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Presso il Centro</a:t>
                      </a:r>
                      <a:r>
                        <a:rPr lang="it-IT" sz="900" baseline="0" dirty="0" smtClean="0">
                          <a:latin typeface="Times New Roman" pitchFamily="18" charset="0"/>
                          <a:ea typeface="Calibri"/>
                          <a:cs typeface="Times New Roman" pitchFamily="18" charset="0"/>
                        </a:rPr>
                        <a:t> Sociale il Parco</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baseline="0" dirty="0" smtClean="0">
                          <a:latin typeface="Times New Roman" pitchFamily="18" charset="0"/>
                          <a:ea typeface="Calibri"/>
                          <a:cs typeface="Times New Roman" pitchFamily="18" charset="0"/>
                        </a:rPr>
                        <a:t>Prenotazioni entro il 6/3/2026 al n 349/6815345</a:t>
                      </a: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838">
                <a:tc>
                  <a:txBody>
                    <a:bodyPr/>
                    <a:lstStyle/>
                    <a:p>
                      <a:pPr>
                        <a:lnSpc>
                          <a:spcPct val="115000"/>
                        </a:lnSpc>
                        <a:spcAft>
                          <a:spcPts val="0"/>
                        </a:spcAft>
                      </a:pPr>
                      <a:r>
                        <a:rPr lang="it-IT" sz="900" dirty="0" smtClean="0">
                          <a:latin typeface="Times New Roman" pitchFamily="18" charset="0"/>
                          <a:ea typeface="Calibri"/>
                          <a:cs typeface="Times New Roman" pitchFamily="18" charset="0"/>
                        </a:rPr>
                        <a:t>40-Laboratorio WE Frame:</a:t>
                      </a:r>
                    </a:p>
                    <a:p>
                      <a:pPr>
                        <a:lnSpc>
                          <a:spcPct val="115000"/>
                        </a:lnSpc>
                        <a:spcAft>
                          <a:spcPts val="0"/>
                        </a:spcAft>
                      </a:pPr>
                      <a:r>
                        <a:rPr lang="it-IT" sz="900" dirty="0" smtClean="0">
                          <a:latin typeface="Times New Roman" pitchFamily="18" charset="0"/>
                          <a:ea typeface="Calibri"/>
                          <a:cs typeface="Times New Roman" pitchFamily="18" charset="0"/>
                        </a:rPr>
                        <a:t>per un approccio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intergenerazionale e</a:t>
                      </a:r>
                    </a:p>
                    <a:p>
                      <a:pPr>
                        <a:lnSpc>
                          <a:spcPct val="115000"/>
                        </a:lnSpc>
                        <a:spcAft>
                          <a:spcPts val="0"/>
                        </a:spcAft>
                      </a:pPr>
                      <a:r>
                        <a:rPr lang="it-IT" sz="900" dirty="0" err="1" smtClean="0">
                          <a:latin typeface="Times New Roman" pitchFamily="18" charset="0"/>
                          <a:ea typeface="Calibri"/>
                          <a:cs typeface="Times New Roman" pitchFamily="18" charset="0"/>
                        </a:rPr>
                        <a:t>intersezionale</a:t>
                      </a:r>
                      <a:r>
                        <a:rPr lang="it-IT" sz="900" dirty="0" smtClean="0">
                          <a:latin typeface="Times New Roman" pitchFamily="18" charset="0"/>
                          <a:ea typeface="Calibri"/>
                          <a:cs typeface="Times New Roman" pitchFamily="18" charset="0"/>
                        </a:rPr>
                        <a:t> </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al Diritto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all’Uguaglianza</a:t>
                      </a:r>
                    </a:p>
                    <a:p>
                      <a:pPr>
                        <a:lnSpc>
                          <a:spcPct val="115000"/>
                        </a:lnSpc>
                        <a:spcAft>
                          <a:spcPts val="0"/>
                        </a:spcAft>
                      </a:pP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WE Frame: </a:t>
                      </a:r>
                    </a:p>
                    <a:p>
                      <a:pPr>
                        <a:lnSpc>
                          <a:spcPct val="115000"/>
                        </a:lnSpc>
                        <a:spcAft>
                          <a:spcPts val="0"/>
                        </a:spcAft>
                      </a:pPr>
                      <a:r>
                        <a:rPr lang="it-IT" sz="900" dirty="0" smtClean="0">
                          <a:latin typeface="Times New Roman" pitchFamily="18" charset="0"/>
                          <a:ea typeface="Calibri"/>
                          <a:cs typeface="Times New Roman" pitchFamily="18" charset="0"/>
                        </a:rPr>
                        <a:t>Programma</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formativo del Laboratorio</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Equità e Differenze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C.D.S.</a:t>
                      </a:r>
                      <a:r>
                        <a:rPr lang="it-IT" sz="900" dirty="0" smtClean="0">
                          <a:latin typeface="Times New Roman" pitchFamily="18" charset="0"/>
                          <a:ea typeface="Calibri"/>
                          <a:cs typeface="Times New Roman" pitchFamily="18" charset="0"/>
                        </a:rPr>
                        <a:t> Centro Ricerche</a:t>
                      </a:r>
                    </a:p>
                    <a:p>
                      <a:pPr>
                        <a:lnSpc>
                          <a:spcPct val="115000"/>
                        </a:lnSpc>
                        <a:spcAft>
                          <a:spcPts val="0"/>
                        </a:spcAft>
                      </a:pPr>
                      <a:r>
                        <a:rPr lang="it-IT" sz="900" dirty="0" smtClean="0">
                          <a:latin typeface="Times New Roman" pitchFamily="18" charset="0"/>
                          <a:ea typeface="Calibri"/>
                          <a:cs typeface="Times New Roman" pitchFamily="18" charset="0"/>
                        </a:rPr>
                        <a:t>Documentazione e Studi</a:t>
                      </a:r>
                    </a:p>
                    <a:p>
                      <a:pPr>
                        <a:lnSpc>
                          <a:spcPct val="115000"/>
                        </a:lnSpc>
                        <a:spcAft>
                          <a:spcPts val="0"/>
                        </a:spcAft>
                      </a:pPr>
                      <a:r>
                        <a:rPr lang="it-IT" sz="900" dirty="0" smtClean="0">
                          <a:latin typeface="Times New Roman" pitchFamily="18" charset="0"/>
                          <a:ea typeface="Calibri"/>
                          <a:cs typeface="Times New Roman" pitchFamily="18" charset="0"/>
                        </a:rPr>
                        <a:t>Economico e Sociali </a:t>
                      </a:r>
                      <a:r>
                        <a:rPr lang="it-IT" sz="900" dirty="0" err="1" smtClean="0">
                          <a:latin typeface="Times New Roman" pitchFamily="18" charset="0"/>
                          <a:ea typeface="Calibri"/>
                          <a:cs typeface="Times New Roman" pitchFamily="18" charset="0"/>
                        </a:rPr>
                        <a:t>OdV</a:t>
                      </a:r>
                      <a:endParaRPr lang="it-IT" sz="900" dirty="0" smtClean="0">
                        <a:latin typeface="Times New Roman" pitchFamily="18" charset="0"/>
                        <a:ea typeface="Calibri"/>
                        <a:cs typeface="Times New Roman" pitchFamily="18" charset="0"/>
                      </a:endParaRPr>
                    </a:p>
                    <a:p>
                      <a:pPr>
                        <a:lnSpc>
                          <a:spcPct val="115000"/>
                        </a:lnSpc>
                        <a:spcAft>
                          <a:spcPts val="0"/>
                        </a:spcAft>
                      </a:pPr>
                      <a:r>
                        <a:rPr lang="it-IT" sz="900" dirty="0" smtClean="0">
                          <a:latin typeface="Times New Roman" pitchFamily="18" charset="0"/>
                          <a:ea typeface="Calibri"/>
                          <a:cs typeface="Times New Roman" pitchFamily="18" charset="0"/>
                        </a:rPr>
                        <a:t>Partner: UNIFE-OE APS-</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9 /3/26</a:t>
                      </a:r>
                    </a:p>
                    <a:p>
                      <a:pPr>
                        <a:lnSpc>
                          <a:spcPct val="115000"/>
                        </a:lnSpc>
                        <a:spcAft>
                          <a:spcPts val="0"/>
                        </a:spcAft>
                      </a:pPr>
                      <a:r>
                        <a:rPr lang="it-IT" sz="900" dirty="0" smtClean="0">
                          <a:latin typeface="Times New Roman" pitchFamily="18" charset="0"/>
                          <a:ea typeface="Calibri"/>
                          <a:cs typeface="Times New Roman" pitchFamily="18" charset="0"/>
                        </a:rPr>
                        <a:t>Dalle 10.00</a:t>
                      </a:r>
                    </a:p>
                    <a:p>
                      <a:pPr>
                        <a:lnSpc>
                          <a:spcPct val="115000"/>
                        </a:lnSpc>
                        <a:spcAft>
                          <a:spcPts val="0"/>
                        </a:spcAft>
                      </a:pPr>
                      <a:r>
                        <a:rPr lang="it-IT" sz="900" dirty="0" smtClean="0">
                          <a:latin typeface="Times New Roman" pitchFamily="18" charset="0"/>
                          <a:ea typeface="Calibri"/>
                          <a:cs typeface="Times New Roman" pitchFamily="18" charset="0"/>
                        </a:rPr>
                        <a:t>Alle 17.30</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UNIFE – Dipartimento Giurisprudenza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838">
                <a:tc>
                  <a:txBody>
                    <a:bodyPr/>
                    <a:lstStyle/>
                    <a:p>
                      <a:pPr>
                        <a:lnSpc>
                          <a:spcPct val="115000"/>
                        </a:lnSpc>
                        <a:spcAft>
                          <a:spcPts val="0"/>
                        </a:spcAft>
                      </a:pPr>
                      <a:r>
                        <a:rPr lang="it-IT" sz="900" dirty="0" smtClean="0">
                          <a:latin typeface="Times New Roman" pitchFamily="18" charset="0"/>
                          <a:ea typeface="Calibri"/>
                          <a:cs typeface="Times New Roman" pitchFamily="18" charset="0"/>
                        </a:rPr>
                        <a:t>41-Laboratorio</a:t>
                      </a:r>
                    </a:p>
                    <a:p>
                      <a:pPr>
                        <a:lnSpc>
                          <a:spcPct val="115000"/>
                        </a:lnSpc>
                        <a:spcAft>
                          <a:spcPts val="0"/>
                        </a:spcAft>
                      </a:pPr>
                      <a:endParaRPr lang="it-IT" sz="900" dirty="0" smtClean="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Uguaglianza e differenza –</a:t>
                      </a:r>
                    </a:p>
                    <a:p>
                      <a:pPr>
                        <a:lnSpc>
                          <a:spcPct val="115000"/>
                        </a:lnSpc>
                        <a:spcAft>
                          <a:spcPts val="0"/>
                        </a:spcAft>
                      </a:pPr>
                      <a:r>
                        <a:rPr lang="it-IT" sz="900" dirty="0" smtClean="0">
                          <a:latin typeface="Times New Roman" pitchFamily="18" charset="0"/>
                          <a:ea typeface="Calibri"/>
                          <a:cs typeface="Times New Roman" pitchFamily="18" charset="0"/>
                        </a:rPr>
                        <a:t>Progetto europeo WE Frame:</a:t>
                      </a:r>
                    </a:p>
                    <a:p>
                      <a:pPr>
                        <a:lnSpc>
                          <a:spcPct val="115000"/>
                        </a:lnSpc>
                        <a:spcAft>
                          <a:spcPts val="0"/>
                        </a:spcAft>
                      </a:pPr>
                      <a:r>
                        <a:rPr lang="it-IT" sz="900" dirty="0" err="1" smtClean="0">
                          <a:latin typeface="Times New Roman" pitchFamily="18" charset="0"/>
                          <a:ea typeface="Calibri"/>
                          <a:cs typeface="Times New Roman" pitchFamily="18" charset="0"/>
                        </a:rPr>
                        <a:t>Collective</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Views</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for</a:t>
                      </a:r>
                      <a:r>
                        <a:rPr lang="it-IT" sz="900" dirty="0" smtClean="0">
                          <a:latin typeface="Times New Roman" pitchFamily="18" charset="0"/>
                          <a:ea typeface="Calibri"/>
                          <a:cs typeface="Times New Roman" pitchFamily="18" charset="0"/>
                        </a:rPr>
                        <a:t> </a:t>
                      </a:r>
                      <a:r>
                        <a:rPr lang="it-IT" sz="900" dirty="0" err="1" smtClean="0">
                          <a:latin typeface="Times New Roman" pitchFamily="18" charset="0"/>
                          <a:ea typeface="Calibri"/>
                          <a:cs typeface="Times New Roman" pitchFamily="18" charset="0"/>
                        </a:rPr>
                        <a:t>Equality</a:t>
                      </a:r>
                      <a:endParaRPr lang="it-IT" sz="900" dirty="0" smtClean="0">
                        <a:latin typeface="Times New Roman" pitchFamily="18" charset="0"/>
                        <a:ea typeface="Calibri"/>
                        <a:cs typeface="Times New Roman" pitchFamily="18" charset="0"/>
                      </a:endParaRPr>
                    </a:p>
                    <a:p>
                      <a:pPr>
                        <a:lnSpc>
                          <a:spcPct val="115000"/>
                        </a:lnSpc>
                        <a:spcAft>
                          <a:spcPts val="0"/>
                        </a:spcAft>
                      </a:pP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err="1" smtClean="0">
                          <a:latin typeface="Times New Roman" pitchFamily="18" charset="0"/>
                          <a:ea typeface="Calibri"/>
                          <a:cs typeface="Times New Roman" pitchFamily="18" charset="0"/>
                        </a:rPr>
                        <a:t>Unife</a:t>
                      </a:r>
                      <a:r>
                        <a:rPr lang="it-IT" sz="900" dirty="0" smtClean="0">
                          <a:latin typeface="Times New Roman" pitchFamily="18" charset="0"/>
                          <a:ea typeface="Calibri"/>
                          <a:cs typeface="Times New Roman" pitchFamily="18" charset="0"/>
                        </a:rPr>
                        <a:t>, CDS Cultura, Officina</a:t>
                      </a:r>
                    </a:p>
                    <a:p>
                      <a:pPr>
                        <a:lnSpc>
                          <a:spcPct val="115000"/>
                        </a:lnSpc>
                        <a:spcAft>
                          <a:spcPts val="0"/>
                        </a:spcAft>
                      </a:pPr>
                      <a:r>
                        <a:rPr lang="it-IT" sz="900" dirty="0" smtClean="0">
                          <a:latin typeface="Times New Roman" pitchFamily="18" charset="0"/>
                          <a:ea typeface="Calibri"/>
                          <a:cs typeface="Times New Roman" pitchFamily="18" charset="0"/>
                        </a:rPr>
                        <a:t>Europa</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9/3/2026 </a:t>
                      </a:r>
                    </a:p>
                    <a:p>
                      <a:pPr>
                        <a:lnSpc>
                          <a:spcPct val="115000"/>
                        </a:lnSpc>
                        <a:spcAft>
                          <a:spcPts val="0"/>
                        </a:spcAft>
                      </a:pPr>
                      <a:r>
                        <a:rPr lang="it-IT" sz="900" dirty="0" smtClean="0">
                          <a:latin typeface="Times New Roman" pitchFamily="18" charset="0"/>
                          <a:ea typeface="Calibri"/>
                          <a:cs typeface="Times New Roman" pitchFamily="18" charset="0"/>
                        </a:rPr>
                        <a:t>ore</a:t>
                      </a:r>
                      <a:r>
                        <a:rPr lang="it-IT" sz="900" baseline="0" dirty="0" smtClean="0">
                          <a:latin typeface="Times New Roman" pitchFamily="18" charset="0"/>
                          <a:ea typeface="Calibri"/>
                          <a:cs typeface="Times New Roman" pitchFamily="18" charset="0"/>
                        </a:rPr>
                        <a:t> </a:t>
                      </a:r>
                      <a:r>
                        <a:rPr lang="it-IT" sz="900" dirty="0" smtClean="0">
                          <a:latin typeface="Times New Roman" pitchFamily="18" charset="0"/>
                          <a:ea typeface="Calibri"/>
                          <a:cs typeface="Times New Roman" pitchFamily="18" charset="0"/>
                        </a:rPr>
                        <a:t>10.00</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Sala </a:t>
                      </a:r>
                      <a:r>
                        <a:rPr lang="it-IT" sz="900" dirty="0" err="1" smtClean="0">
                          <a:latin typeface="Times New Roman" pitchFamily="18" charset="0"/>
                          <a:ea typeface="Calibri"/>
                          <a:cs typeface="Times New Roman" pitchFamily="18" charset="0"/>
                        </a:rPr>
                        <a:t>Carlassare</a:t>
                      </a:r>
                      <a:r>
                        <a:rPr lang="it-IT" sz="900" dirty="0" smtClean="0">
                          <a:latin typeface="Times New Roman" pitchFamily="18" charset="0"/>
                          <a:ea typeface="Calibri"/>
                          <a:cs typeface="Times New Roman" pitchFamily="18" charset="0"/>
                        </a:rPr>
                        <a:t>, Dipartimento di</a:t>
                      </a:r>
                    </a:p>
                    <a:p>
                      <a:pPr>
                        <a:lnSpc>
                          <a:spcPct val="115000"/>
                        </a:lnSpc>
                        <a:spcAft>
                          <a:spcPts val="0"/>
                        </a:spcAft>
                      </a:pPr>
                      <a:r>
                        <a:rPr lang="it-IT" sz="900" dirty="0" smtClean="0">
                          <a:latin typeface="Times New Roman" pitchFamily="18" charset="0"/>
                          <a:ea typeface="Calibri"/>
                          <a:cs typeface="Times New Roman" pitchFamily="18" charset="0"/>
                        </a:rPr>
                        <a:t>Giurisprudenza - Corso Ercole </a:t>
                      </a:r>
                      <a:r>
                        <a:rPr lang="it-IT" sz="900" dirty="0" err="1" smtClean="0">
                          <a:latin typeface="Times New Roman" pitchFamily="18" charset="0"/>
                          <a:ea typeface="Calibri"/>
                          <a:cs typeface="Times New Roman" pitchFamily="18" charset="0"/>
                        </a:rPr>
                        <a:t>D’Este</a:t>
                      </a:r>
                      <a:r>
                        <a:rPr lang="it-IT" sz="900" dirty="0" smtClean="0">
                          <a:latin typeface="Times New Roman" pitchFamily="18" charset="0"/>
                          <a:ea typeface="Calibri"/>
                          <a:cs typeface="Times New Roman" pitchFamily="18" charset="0"/>
                        </a:rPr>
                        <a:t>, 44</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838">
                <a:tc>
                  <a:txBody>
                    <a:bodyPr/>
                    <a:lstStyle/>
                    <a:p>
                      <a:pPr>
                        <a:lnSpc>
                          <a:spcPct val="115000"/>
                        </a:lnSpc>
                        <a:spcAft>
                          <a:spcPts val="0"/>
                        </a:spcAft>
                      </a:pPr>
                      <a:r>
                        <a:rPr lang="it-IT" sz="900" dirty="0" smtClean="0">
                          <a:latin typeface="Times New Roman" pitchFamily="18" charset="0"/>
                          <a:ea typeface="Calibri"/>
                          <a:cs typeface="Times New Roman" pitchFamily="18" charset="0"/>
                        </a:rPr>
                        <a:t>42-Letture per famiglie</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900" dirty="0" smtClean="0">
                          <a:latin typeface="Times New Roman" pitchFamily="18" charset="0"/>
                          <a:ea typeface="Calibri"/>
                          <a:cs typeface="Times New Roman" pitchFamily="18" charset="0"/>
                        </a:rPr>
                        <a:t> C’era una </a:t>
                      </a:r>
                      <a:r>
                        <a:rPr lang="it-IT" sz="900" dirty="0" err="1" smtClean="0">
                          <a:latin typeface="Times New Roman" pitchFamily="18" charset="0"/>
                          <a:ea typeface="Calibri"/>
                          <a:cs typeface="Times New Roman" pitchFamily="18" charset="0"/>
                        </a:rPr>
                        <a:t>volta…</a:t>
                      </a:r>
                      <a:r>
                        <a:rPr lang="it-IT" sz="900" dirty="0" smtClean="0">
                          <a:latin typeface="Times New Roman" pitchFamily="18" charset="0"/>
                          <a:ea typeface="Calibri"/>
                          <a:cs typeface="Times New Roman" pitchFamily="18" charset="0"/>
                        </a:rPr>
                        <a:t> una bambina che cambiò il mondo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it-IT" sz="900" dirty="0" smtClean="0">
                          <a:latin typeface="Times New Roman" pitchFamily="18" charset="0"/>
                          <a:ea typeface="Calibri"/>
                          <a:cs typeface="Times New Roman" pitchFamily="18" charset="0"/>
                        </a:rPr>
                        <a:t>Biblioteca Comunale “G. Bassani“ in collaborazione con l’Associazione Circi. </a:t>
                      </a:r>
                      <a:endParaRPr lang="it-IT" sz="900" dirty="0">
                        <a:latin typeface="Times New Roman" pitchFamily="18" charset="0"/>
                        <a:ea typeface="Calibri"/>
                        <a:cs typeface="Times New Roman" pitchFamily="18" charset="0"/>
                      </a:endParaRP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11/3/2026, </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ore 17.00</a:t>
                      </a:r>
                    </a:p>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900" dirty="0" smtClean="0">
                          <a:latin typeface="Times New Roman" pitchFamily="18" charset="0"/>
                          <a:ea typeface="Calibri"/>
                          <a:cs typeface="Times New Roman" pitchFamily="18" charset="0"/>
                        </a:rPr>
                        <a:t>Biblioteca Comunale “G. Bassani“  via </a:t>
                      </a:r>
                      <a:r>
                        <a:rPr lang="it-IT" sz="900" dirty="0" err="1" smtClean="0">
                          <a:latin typeface="Times New Roman" pitchFamily="18" charset="0"/>
                          <a:ea typeface="Calibri"/>
                          <a:cs typeface="Times New Roman" pitchFamily="18" charset="0"/>
                        </a:rPr>
                        <a:t>Grosoli</a:t>
                      </a:r>
                      <a:r>
                        <a:rPr lang="it-IT" sz="900" dirty="0" smtClean="0">
                          <a:latin typeface="Times New Roman" pitchFamily="18" charset="0"/>
                          <a:ea typeface="Calibri"/>
                          <a:cs typeface="Times New Roman" pitchFamily="18" charset="0"/>
                        </a:rPr>
                        <a:t>, 42 – 44122 Ferrara. Sala ragazzi  https://archibiblio.comune.ferrara.i t/</a:t>
                      </a:r>
                      <a:r>
                        <a:rPr lang="it-IT" sz="900" dirty="0" err="1" smtClean="0">
                          <a:latin typeface="Times New Roman" pitchFamily="18" charset="0"/>
                          <a:ea typeface="Calibri"/>
                          <a:cs typeface="Times New Roman" pitchFamily="18" charset="0"/>
                        </a:rPr>
                        <a:t>event</a:t>
                      </a:r>
                      <a:r>
                        <a:rPr lang="it-IT" sz="900" dirty="0" smtClean="0">
                          <a:latin typeface="Times New Roman" pitchFamily="18" charset="0"/>
                          <a:ea typeface="Calibri"/>
                          <a:cs typeface="Times New Roman" pitchFamily="18" charset="0"/>
                        </a:rPr>
                        <a:t>/1895/4912/</a:t>
                      </a:r>
                      <a:r>
                        <a:rPr lang="it-IT" sz="900" dirty="0" err="1" smtClean="0">
                          <a:latin typeface="Times New Roman" pitchFamily="18" charset="0"/>
                          <a:ea typeface="Calibri"/>
                          <a:cs typeface="Times New Roman" pitchFamily="18" charset="0"/>
                        </a:rPr>
                        <a:t>cera-una-voltauna-bambina-che-cambio-ilmondo</a:t>
                      </a:r>
                      <a:r>
                        <a:rPr lang="it-IT" sz="900" dirty="0" smtClean="0">
                          <a:latin typeface="Times New Roman" pitchFamily="18" charset="0"/>
                          <a:ea typeface="Calibri"/>
                          <a:cs typeface="Times New Roman" pitchFamily="18" charset="0"/>
                        </a:rPr>
                        <a:t> </a:t>
                      </a:r>
                    </a:p>
                  </a:txBody>
                  <a:tcPr marL="45634" marR="45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Segnaposto numero diapositiva 3"/>
          <p:cNvSpPr>
            <a:spLocks noGrp="1"/>
          </p:cNvSpPr>
          <p:nvPr>
            <p:ph type="sldNum" sz="quarter" idx="12"/>
          </p:nvPr>
        </p:nvSpPr>
        <p:spPr/>
        <p:txBody>
          <a:bodyPr/>
          <a:lstStyle/>
          <a:p>
            <a:fld id="{B007B441-5312-499D-93C3-6E37886527FA}" type="slidenum">
              <a:rPr lang="it-IT" smtClean="0"/>
              <a:pPr/>
              <a:t>9</a:t>
            </a:fld>
            <a:endParaRPr lang="it-IT"/>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2433</TotalTime>
  <Words>8903</Words>
  <Application>Microsoft Office PowerPoint</Application>
  <PresentationFormat>Presentazione su schermo (4:3)</PresentationFormat>
  <Paragraphs>2106</Paragraphs>
  <Slides>37</Slides>
  <Notes>0</Notes>
  <HiddenSlides>0</HiddenSlides>
  <MMClips>0</MMClips>
  <ScaleCrop>false</ScaleCrop>
  <HeadingPairs>
    <vt:vector size="4" baseType="variant">
      <vt:variant>
        <vt:lpstr>Tema</vt:lpstr>
      </vt:variant>
      <vt:variant>
        <vt:i4>1</vt:i4>
      </vt:variant>
      <vt:variant>
        <vt:lpstr>Titoli diapositive</vt:lpstr>
      </vt:variant>
      <vt:variant>
        <vt:i4>37</vt:i4>
      </vt:variant>
    </vt:vector>
  </HeadingPairs>
  <TitlesOfParts>
    <vt:vector size="38" baseType="lpstr">
      <vt:lpstr>Tema di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Enrica Frignani</dc:creator>
  <cp:lastModifiedBy>e.frignani</cp:lastModifiedBy>
  <cp:revision>224</cp:revision>
  <dcterms:created xsi:type="dcterms:W3CDTF">2026-01-26T13:56:43Z</dcterms:created>
  <dcterms:modified xsi:type="dcterms:W3CDTF">2026-03-06T10:25:11Z</dcterms:modified>
</cp:coreProperties>
</file>